
<file path=[Content_Types].xml><?xml version="1.0" encoding="utf-8"?>
<Types xmlns="http://schemas.openxmlformats.org/package/2006/content-types">
  <Default Extension="png" ContentType="image/png"/>
  <Default Extension="svg" ContentType="image/svg+xml"/>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62" r:id="rId2"/>
    <p:sldId id="266" r:id="rId3"/>
    <p:sldId id="263" r:id="rId4"/>
    <p:sldId id="278" r:id="rId5"/>
    <p:sldId id="264" r:id="rId6"/>
    <p:sldId id="267" r:id="rId7"/>
    <p:sldId id="268" r:id="rId8"/>
    <p:sldId id="265" r:id="rId9"/>
    <p:sldId id="279" r:id="rId10"/>
    <p:sldId id="280" r:id="rId11"/>
    <p:sldId id="256" r:id="rId12"/>
    <p:sldId id="259" r:id="rId13"/>
    <p:sldId id="281" r:id="rId14"/>
    <p:sldId id="272" r:id="rId15"/>
    <p:sldId id="2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0099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BFB834-1A5A-4A64-94FA-879936C3742F}" v="176" dt="2019-03-17T18:03:49.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3" autoAdjust="0"/>
    <p:restoredTop sz="94674"/>
  </p:normalViewPr>
  <p:slideViewPr>
    <p:cSldViewPr snapToGrid="0">
      <p:cViewPr varScale="1">
        <p:scale>
          <a:sx n="65" d="100"/>
          <a:sy n="65" d="100"/>
        </p:scale>
        <p:origin x="8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9AC0A-C384-445C-88C7-76B8B10BCE23}"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25D07AE4-5265-4DB3-A2D2-5A1996866E1F}">
      <dgm:prSet/>
      <dgm:spPr/>
      <dgm:t>
        <a:bodyPr/>
        <a:lstStyle/>
        <a:p>
          <a:r>
            <a:rPr lang="en-GB"/>
            <a:t>It came into existence in the late 19</a:t>
          </a:r>
          <a:r>
            <a:rPr lang="en-GB" baseline="30000"/>
            <a:t>th</a:t>
          </a:r>
          <a:r>
            <a:rPr lang="en-GB"/>
            <a:t> century and during the early 20</a:t>
          </a:r>
          <a:r>
            <a:rPr lang="en-GB" baseline="30000"/>
            <a:t>th</a:t>
          </a:r>
          <a:r>
            <a:rPr lang="en-GB"/>
            <a:t> century.</a:t>
          </a:r>
          <a:endParaRPr lang="en-US"/>
        </a:p>
      </dgm:t>
    </dgm:pt>
    <dgm:pt modelId="{828AA93F-875F-434D-96A6-F392DE33B870}" type="parTrans" cxnId="{1D381728-264B-4FEF-B0E9-49FA07AB11F1}">
      <dgm:prSet/>
      <dgm:spPr/>
      <dgm:t>
        <a:bodyPr/>
        <a:lstStyle/>
        <a:p>
          <a:endParaRPr lang="en-US"/>
        </a:p>
      </dgm:t>
    </dgm:pt>
    <dgm:pt modelId="{6C09FF45-588F-4C50-9468-5C89810AD008}" type="sibTrans" cxnId="{1D381728-264B-4FEF-B0E9-49FA07AB11F1}">
      <dgm:prSet/>
      <dgm:spPr/>
      <dgm:t>
        <a:bodyPr/>
        <a:lstStyle/>
        <a:p>
          <a:endParaRPr lang="en-US"/>
        </a:p>
      </dgm:t>
    </dgm:pt>
    <dgm:pt modelId="{10E69524-A76B-44B2-9806-02D3357D431C}">
      <dgm:prSet/>
      <dgm:spPr/>
      <dgm:t>
        <a:bodyPr/>
        <a:lstStyle/>
        <a:p>
          <a:r>
            <a:rPr lang="en-GB"/>
            <a:t>It emerged out of an 'environment of urban industrialism and liberal, socialist politics’. (Rampton 2015)</a:t>
          </a:r>
          <a:endParaRPr lang="en-US"/>
        </a:p>
      </dgm:t>
    </dgm:pt>
    <dgm:pt modelId="{3F49DFFE-F13F-413B-B144-056AB1C1DE84}" type="parTrans" cxnId="{29A4ECD6-6153-481A-B15E-D54273BE6376}">
      <dgm:prSet/>
      <dgm:spPr/>
      <dgm:t>
        <a:bodyPr/>
        <a:lstStyle/>
        <a:p>
          <a:endParaRPr lang="en-US"/>
        </a:p>
      </dgm:t>
    </dgm:pt>
    <dgm:pt modelId="{8C944846-9435-48DB-A824-12807D1D53D5}" type="sibTrans" cxnId="{29A4ECD6-6153-481A-B15E-D54273BE6376}">
      <dgm:prSet/>
      <dgm:spPr/>
      <dgm:t>
        <a:bodyPr/>
        <a:lstStyle/>
        <a:p>
          <a:endParaRPr lang="en-US"/>
        </a:p>
      </dgm:t>
    </dgm:pt>
    <dgm:pt modelId="{F21C80C6-2876-40B1-988B-C09BD2D56602}">
      <dgm:prSet/>
      <dgm:spPr/>
      <dgm:t>
        <a:bodyPr/>
        <a:lstStyle/>
        <a:p>
          <a:r>
            <a:rPr lang="en-GB"/>
            <a:t>The main aim was to empower women and as a chance to open up new opportunities for women. For example, it allowed women the right to vote. </a:t>
          </a:r>
          <a:endParaRPr lang="en-US"/>
        </a:p>
      </dgm:t>
    </dgm:pt>
    <dgm:pt modelId="{A1D883DC-F71D-4FA8-913B-258D61C690CA}" type="parTrans" cxnId="{86A163E0-E7CC-41FF-AEB4-B2EE12D38045}">
      <dgm:prSet/>
      <dgm:spPr/>
      <dgm:t>
        <a:bodyPr/>
        <a:lstStyle/>
        <a:p>
          <a:endParaRPr lang="en-US"/>
        </a:p>
      </dgm:t>
    </dgm:pt>
    <dgm:pt modelId="{9BBCFCD9-383D-4017-8EB6-59B84009948B}" type="sibTrans" cxnId="{86A163E0-E7CC-41FF-AEB4-B2EE12D38045}">
      <dgm:prSet/>
      <dgm:spPr/>
      <dgm:t>
        <a:bodyPr/>
        <a:lstStyle/>
        <a:p>
          <a:endParaRPr lang="en-US"/>
        </a:p>
      </dgm:t>
    </dgm:pt>
    <dgm:pt modelId="{3DB74F60-D6B0-413C-B106-6393BBC11D1C}">
      <dgm:prSet/>
      <dgm:spPr/>
      <dgm:t>
        <a:bodyPr/>
        <a:lstStyle/>
        <a:p>
          <a:r>
            <a:rPr lang="en-GB"/>
            <a:t>First wave feminism officially came into existence in 1848 at the Seneca Falls Convention. Three hundred men and women protested for equality for women.</a:t>
          </a:r>
          <a:endParaRPr lang="en-US"/>
        </a:p>
      </dgm:t>
    </dgm:pt>
    <dgm:pt modelId="{241E872C-DBFD-4427-8FE5-E49341AD7BCB}" type="parTrans" cxnId="{8E1A9A4C-FB82-4375-A780-0775B8D4F527}">
      <dgm:prSet/>
      <dgm:spPr/>
      <dgm:t>
        <a:bodyPr/>
        <a:lstStyle/>
        <a:p>
          <a:endParaRPr lang="en-US"/>
        </a:p>
      </dgm:t>
    </dgm:pt>
    <dgm:pt modelId="{AC1970FB-4886-41DC-9A80-76081EEC03A6}" type="sibTrans" cxnId="{8E1A9A4C-FB82-4375-A780-0775B8D4F527}">
      <dgm:prSet/>
      <dgm:spPr/>
      <dgm:t>
        <a:bodyPr/>
        <a:lstStyle/>
        <a:p>
          <a:endParaRPr lang="en-US"/>
        </a:p>
      </dgm:t>
    </dgm:pt>
    <dgm:pt modelId="{008A7818-2ECC-4979-8A31-DD69FE0B04FD}" type="pres">
      <dgm:prSet presAssocID="{8249AC0A-C384-445C-88C7-76B8B10BCE23}" presName="linear" presStyleCnt="0">
        <dgm:presLayoutVars>
          <dgm:animLvl val="lvl"/>
          <dgm:resizeHandles val="exact"/>
        </dgm:presLayoutVars>
      </dgm:prSet>
      <dgm:spPr/>
    </dgm:pt>
    <dgm:pt modelId="{8AD72500-8458-4A71-B3FA-AD93116F3B35}" type="pres">
      <dgm:prSet presAssocID="{25D07AE4-5265-4DB3-A2D2-5A1996866E1F}" presName="parentText" presStyleLbl="node1" presStyleIdx="0" presStyleCnt="2">
        <dgm:presLayoutVars>
          <dgm:chMax val="0"/>
          <dgm:bulletEnabled val="1"/>
        </dgm:presLayoutVars>
      </dgm:prSet>
      <dgm:spPr/>
    </dgm:pt>
    <dgm:pt modelId="{311B91CB-F472-4D62-A185-4A6E2BB7B58C}" type="pres">
      <dgm:prSet presAssocID="{25D07AE4-5265-4DB3-A2D2-5A1996866E1F}" presName="childText" presStyleLbl="revTx" presStyleIdx="0" presStyleCnt="2">
        <dgm:presLayoutVars>
          <dgm:bulletEnabled val="1"/>
        </dgm:presLayoutVars>
      </dgm:prSet>
      <dgm:spPr/>
    </dgm:pt>
    <dgm:pt modelId="{B7875232-14D4-45EE-A024-284ABB4675CC}" type="pres">
      <dgm:prSet presAssocID="{F21C80C6-2876-40B1-988B-C09BD2D56602}" presName="parentText" presStyleLbl="node1" presStyleIdx="1" presStyleCnt="2">
        <dgm:presLayoutVars>
          <dgm:chMax val="0"/>
          <dgm:bulletEnabled val="1"/>
        </dgm:presLayoutVars>
      </dgm:prSet>
      <dgm:spPr/>
    </dgm:pt>
    <dgm:pt modelId="{C625F154-1985-402F-A5F9-1318C05C5E19}" type="pres">
      <dgm:prSet presAssocID="{F21C80C6-2876-40B1-988B-C09BD2D56602}" presName="childText" presStyleLbl="revTx" presStyleIdx="1" presStyleCnt="2">
        <dgm:presLayoutVars>
          <dgm:bulletEnabled val="1"/>
        </dgm:presLayoutVars>
      </dgm:prSet>
      <dgm:spPr/>
    </dgm:pt>
  </dgm:ptLst>
  <dgm:cxnLst>
    <dgm:cxn modelId="{0458AB24-76CF-4BA0-A9A4-5F898FCACE26}" type="presOf" srcId="{10E69524-A76B-44B2-9806-02D3357D431C}" destId="{311B91CB-F472-4D62-A185-4A6E2BB7B58C}" srcOrd="0" destOrd="0" presId="urn:microsoft.com/office/officeart/2005/8/layout/vList2"/>
    <dgm:cxn modelId="{1D381728-264B-4FEF-B0E9-49FA07AB11F1}" srcId="{8249AC0A-C384-445C-88C7-76B8B10BCE23}" destId="{25D07AE4-5265-4DB3-A2D2-5A1996866E1F}" srcOrd="0" destOrd="0" parTransId="{828AA93F-875F-434D-96A6-F392DE33B870}" sibTransId="{6C09FF45-588F-4C50-9468-5C89810AD008}"/>
    <dgm:cxn modelId="{C1233840-C45C-4F29-87F7-413D02B70ADF}" type="presOf" srcId="{F21C80C6-2876-40B1-988B-C09BD2D56602}" destId="{B7875232-14D4-45EE-A024-284ABB4675CC}" srcOrd="0" destOrd="0" presId="urn:microsoft.com/office/officeart/2005/8/layout/vList2"/>
    <dgm:cxn modelId="{8E1A9A4C-FB82-4375-A780-0775B8D4F527}" srcId="{F21C80C6-2876-40B1-988B-C09BD2D56602}" destId="{3DB74F60-D6B0-413C-B106-6393BBC11D1C}" srcOrd="0" destOrd="0" parTransId="{241E872C-DBFD-4427-8FE5-E49341AD7BCB}" sibTransId="{AC1970FB-4886-41DC-9A80-76081EEC03A6}"/>
    <dgm:cxn modelId="{BCAF7197-5FFB-46D3-BBB5-8ABF3925B84D}" type="presOf" srcId="{25D07AE4-5265-4DB3-A2D2-5A1996866E1F}" destId="{8AD72500-8458-4A71-B3FA-AD93116F3B35}" srcOrd="0" destOrd="0" presId="urn:microsoft.com/office/officeart/2005/8/layout/vList2"/>
    <dgm:cxn modelId="{F25041C9-E670-4E91-B756-C6421093B8E7}" type="presOf" srcId="{8249AC0A-C384-445C-88C7-76B8B10BCE23}" destId="{008A7818-2ECC-4979-8A31-DD69FE0B04FD}" srcOrd="0" destOrd="0" presId="urn:microsoft.com/office/officeart/2005/8/layout/vList2"/>
    <dgm:cxn modelId="{29A4ECD6-6153-481A-B15E-D54273BE6376}" srcId="{25D07AE4-5265-4DB3-A2D2-5A1996866E1F}" destId="{10E69524-A76B-44B2-9806-02D3357D431C}" srcOrd="0" destOrd="0" parTransId="{3F49DFFE-F13F-413B-B144-056AB1C1DE84}" sibTransId="{8C944846-9435-48DB-A824-12807D1D53D5}"/>
    <dgm:cxn modelId="{86A163E0-E7CC-41FF-AEB4-B2EE12D38045}" srcId="{8249AC0A-C384-445C-88C7-76B8B10BCE23}" destId="{F21C80C6-2876-40B1-988B-C09BD2D56602}" srcOrd="1" destOrd="0" parTransId="{A1D883DC-F71D-4FA8-913B-258D61C690CA}" sibTransId="{9BBCFCD9-383D-4017-8EB6-59B84009948B}"/>
    <dgm:cxn modelId="{4AA6D9FC-1BBF-49F7-836D-C87FAC607D99}" type="presOf" srcId="{3DB74F60-D6B0-413C-B106-6393BBC11D1C}" destId="{C625F154-1985-402F-A5F9-1318C05C5E19}" srcOrd="0" destOrd="0" presId="urn:microsoft.com/office/officeart/2005/8/layout/vList2"/>
    <dgm:cxn modelId="{3BC2D233-00C9-4A4B-8F75-4150C6F55360}" type="presParOf" srcId="{008A7818-2ECC-4979-8A31-DD69FE0B04FD}" destId="{8AD72500-8458-4A71-B3FA-AD93116F3B35}" srcOrd="0" destOrd="0" presId="urn:microsoft.com/office/officeart/2005/8/layout/vList2"/>
    <dgm:cxn modelId="{60DEE6E2-AB0F-4FDB-9642-9DFB2BB737CC}" type="presParOf" srcId="{008A7818-2ECC-4979-8A31-DD69FE0B04FD}" destId="{311B91CB-F472-4D62-A185-4A6E2BB7B58C}" srcOrd="1" destOrd="0" presId="urn:microsoft.com/office/officeart/2005/8/layout/vList2"/>
    <dgm:cxn modelId="{A135FEC4-6A8C-4CC1-B95F-901BAE4A949F}" type="presParOf" srcId="{008A7818-2ECC-4979-8A31-DD69FE0B04FD}" destId="{B7875232-14D4-45EE-A024-284ABB4675CC}" srcOrd="2" destOrd="0" presId="urn:microsoft.com/office/officeart/2005/8/layout/vList2"/>
    <dgm:cxn modelId="{299DAB49-E35F-49F1-9632-3387D043C2CC}" type="presParOf" srcId="{008A7818-2ECC-4979-8A31-DD69FE0B04FD}" destId="{C625F154-1985-402F-A5F9-1318C05C5E19}"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72500-8458-4A71-B3FA-AD93116F3B35}">
      <dsp:nvSpPr>
        <dsp:cNvPr id="0" name=""/>
        <dsp:cNvSpPr/>
      </dsp:nvSpPr>
      <dsp:spPr>
        <a:xfrm>
          <a:off x="0" y="70880"/>
          <a:ext cx="6248400" cy="1842311"/>
        </a:xfrm>
        <a:prstGeom prst="roundRect">
          <a:avLst/>
        </a:prstGeom>
        <a:solidFill>
          <a:schemeClr val="accent2">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It came into existence in the late 19</a:t>
          </a:r>
          <a:r>
            <a:rPr lang="en-GB" sz="2600" kern="1200" baseline="30000"/>
            <a:t>th</a:t>
          </a:r>
          <a:r>
            <a:rPr lang="en-GB" sz="2600" kern="1200"/>
            <a:t> century and during the early 20</a:t>
          </a:r>
          <a:r>
            <a:rPr lang="en-GB" sz="2600" kern="1200" baseline="30000"/>
            <a:t>th</a:t>
          </a:r>
          <a:r>
            <a:rPr lang="en-GB" sz="2600" kern="1200"/>
            <a:t> century.</a:t>
          </a:r>
          <a:endParaRPr lang="en-US" sz="2600" kern="1200"/>
        </a:p>
      </dsp:txBody>
      <dsp:txXfrm>
        <a:off x="89934" y="160814"/>
        <a:ext cx="6068532" cy="1662443"/>
      </dsp:txXfrm>
    </dsp:sp>
    <dsp:sp modelId="{311B91CB-F472-4D62-A185-4A6E2BB7B58C}">
      <dsp:nvSpPr>
        <dsp:cNvPr id="0" name=""/>
        <dsp:cNvSpPr/>
      </dsp:nvSpPr>
      <dsp:spPr>
        <a:xfrm>
          <a:off x="0" y="1913191"/>
          <a:ext cx="6248400"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38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a:t>It emerged out of an 'environment of urban industrialism and liberal, socialist politics’. (Rampton 2015)</a:t>
          </a:r>
          <a:endParaRPr lang="en-US" sz="2000" kern="1200"/>
        </a:p>
      </dsp:txBody>
      <dsp:txXfrm>
        <a:off x="0" y="1913191"/>
        <a:ext cx="6248400" cy="914940"/>
      </dsp:txXfrm>
    </dsp:sp>
    <dsp:sp modelId="{B7875232-14D4-45EE-A024-284ABB4675CC}">
      <dsp:nvSpPr>
        <dsp:cNvPr id="0" name=""/>
        <dsp:cNvSpPr/>
      </dsp:nvSpPr>
      <dsp:spPr>
        <a:xfrm>
          <a:off x="0" y="2828131"/>
          <a:ext cx="6248400" cy="1842311"/>
        </a:xfrm>
        <a:prstGeom prst="roundRect">
          <a:avLst/>
        </a:prstGeom>
        <a:solidFill>
          <a:schemeClr val="accent2">
            <a:hueOff val="-184600"/>
            <a:satOff val="-18750"/>
            <a:lumOff val="11176"/>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The main aim was to empower women and as a chance to open up new opportunities for women. For example, it allowed women the right to vote. </a:t>
          </a:r>
          <a:endParaRPr lang="en-US" sz="2600" kern="1200"/>
        </a:p>
      </dsp:txBody>
      <dsp:txXfrm>
        <a:off x="89934" y="2918065"/>
        <a:ext cx="6068532" cy="1662443"/>
      </dsp:txXfrm>
    </dsp:sp>
    <dsp:sp modelId="{C625F154-1985-402F-A5F9-1318C05C5E19}">
      <dsp:nvSpPr>
        <dsp:cNvPr id="0" name=""/>
        <dsp:cNvSpPr/>
      </dsp:nvSpPr>
      <dsp:spPr>
        <a:xfrm>
          <a:off x="0" y="4670442"/>
          <a:ext cx="6248400"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38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a:t>First wave feminism officially came into existence in 1848 at the Seneca Falls Convention. Three hundred men and women protested for equality for women.</a:t>
          </a:r>
          <a:endParaRPr lang="en-US" sz="2000" kern="1200"/>
        </a:p>
      </dsp:txBody>
      <dsp:txXfrm>
        <a:off x="0" y="4670442"/>
        <a:ext cx="6248400" cy="9149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55ADF-93B2-42B7-A3A8-3E16A244905E}" type="datetimeFigureOut">
              <a:rPr lang="en-GB" smtClean="0"/>
              <a:t>22/03/2019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28C71-7B46-490F-8B35-9A9C632D3FD7}" type="slidenum">
              <a:rPr lang="en-GB" smtClean="0"/>
              <a:t>‹#›</a:t>
            </a:fld>
            <a:endParaRPr lang="en-GB"/>
          </a:p>
        </p:txBody>
      </p:sp>
    </p:spTree>
    <p:extLst>
      <p:ext uri="{BB962C8B-B14F-4D97-AF65-F5344CB8AC3E}">
        <p14:creationId xmlns:p14="http://schemas.microsoft.com/office/powerpoint/2010/main" val="399195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A28C71-7B46-490F-8B35-9A9C632D3FD7}" type="slidenum">
              <a:rPr lang="en-GB" smtClean="0"/>
              <a:t>14</a:t>
            </a:fld>
            <a:endParaRPr lang="en-GB"/>
          </a:p>
        </p:txBody>
      </p:sp>
    </p:spTree>
    <p:extLst>
      <p:ext uri="{BB962C8B-B14F-4D97-AF65-F5344CB8AC3E}">
        <p14:creationId xmlns:p14="http://schemas.microsoft.com/office/powerpoint/2010/main" val="159378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9A2B3A70-885B-47C5-90C4-FF8907A8B15B}" type="datetimeFigureOut">
              <a:rPr lang="en-GB" smtClean="0"/>
              <a:t>22/03/2019</a:t>
            </a:fld>
            <a:endParaRPr lang="en-GB"/>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GB"/>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accent1"/>
                </a:solidFill>
              </a:defRPr>
            </a:lvl1pPr>
          </a:lstStyle>
          <a:p>
            <a:fld id="{86B88FA7-0E68-4ACB-9F21-E8F6707FC298}" type="slidenum">
              <a:rPr lang="en-GB" smtClean="0"/>
              <a:t>‹#›</a:t>
            </a:fld>
            <a:endParaRPr lang="en-GB"/>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351940"/>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B3A70-885B-47C5-90C4-FF8907A8B15B}"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88FA7-0E68-4ACB-9F21-E8F6707FC298}" type="slidenum">
              <a:rPr lang="en-GB" smtClean="0"/>
              <a:t>‹#›</a:t>
            </a:fld>
            <a:endParaRPr lang="en-GB"/>
          </a:p>
        </p:txBody>
      </p:sp>
    </p:spTree>
    <p:extLst>
      <p:ext uri="{BB962C8B-B14F-4D97-AF65-F5344CB8AC3E}">
        <p14:creationId xmlns:p14="http://schemas.microsoft.com/office/powerpoint/2010/main" val="397943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36187" y="5927131"/>
            <a:ext cx="3814856" cy="365125"/>
          </a:xfrm>
        </p:spPr>
        <p:txBody>
          <a:bodyPr/>
          <a:lstStyle/>
          <a:p>
            <a:fld id="{9A2B3A70-885B-47C5-90C4-FF8907A8B15B}" type="datetimeFigureOut">
              <a:rPr lang="en-GB" smtClean="0"/>
              <a:t>22/03/2019</a:t>
            </a:fld>
            <a:endParaRPr lang="en-GB"/>
          </a:p>
        </p:txBody>
      </p:sp>
      <p:sp>
        <p:nvSpPr>
          <p:cNvPr id="5" name="Footer Placeholder 4"/>
          <p:cNvSpPr>
            <a:spLocks noGrp="1"/>
          </p:cNvSpPr>
          <p:nvPr>
            <p:ph type="ftr" sz="quarter" idx="11"/>
          </p:nvPr>
        </p:nvSpPr>
        <p:spPr>
          <a:xfrm>
            <a:off x="6536187" y="6315949"/>
            <a:ext cx="3814856" cy="365125"/>
          </a:xfrm>
        </p:spPr>
        <p:txBody>
          <a:bodyPr/>
          <a:lstStyle/>
          <a:p>
            <a:endParaRPr lang="en-GB"/>
          </a:p>
        </p:txBody>
      </p:sp>
      <p:sp>
        <p:nvSpPr>
          <p:cNvPr id="6" name="Slide Number Placeholder 5"/>
          <p:cNvSpPr>
            <a:spLocks noGrp="1"/>
          </p:cNvSpPr>
          <p:nvPr>
            <p:ph type="sldNum" sz="quarter" idx="12"/>
          </p:nvPr>
        </p:nvSpPr>
        <p:spPr>
          <a:xfrm>
            <a:off x="11784011" y="5607592"/>
            <a:ext cx="407988" cy="365125"/>
          </a:xfrm>
        </p:spPr>
        <p:txBody>
          <a:bodyPr/>
          <a:lstStyle/>
          <a:p>
            <a:fld id="{86B88FA7-0E68-4ACB-9F21-E8F6707FC298}" type="slidenum">
              <a:rPr lang="en-GB" smtClean="0"/>
              <a:t>‹#›</a:t>
            </a:fld>
            <a:endParaRPr lang="en-GB"/>
          </a:p>
        </p:txBody>
      </p:sp>
      <p:cxnSp>
        <p:nvCxnSpPr>
          <p:cNvPr id="13" name="Straight Connector 12" title="Horizontal Rule Line"/>
          <p:cNvCxnSpPr/>
          <p:nvPr/>
        </p:nvCxnSpPr>
        <p:spPr>
          <a:xfrm>
            <a:off x="0" y="6199730"/>
            <a:ext cx="1026001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629744"/>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B3A70-885B-47C5-90C4-FF8907A8B15B}"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88FA7-0E68-4ACB-9F21-E8F6707FC298}" type="slidenum">
              <a:rPr lang="en-GB" smtClean="0"/>
              <a:t>‹#›</a:t>
            </a:fld>
            <a:endParaRPr lang="en-GB"/>
          </a:p>
        </p:txBody>
      </p:sp>
    </p:spTree>
    <p:extLst>
      <p:ext uri="{BB962C8B-B14F-4D97-AF65-F5344CB8AC3E}">
        <p14:creationId xmlns:p14="http://schemas.microsoft.com/office/powerpoint/2010/main" val="12411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accent1"/>
                </a:solidFill>
              </a:defRPr>
            </a:lvl1pPr>
          </a:lstStyle>
          <a:p>
            <a:fld id="{9A2B3A70-885B-47C5-90C4-FF8907A8B15B}" type="datetimeFigureOut">
              <a:rPr lang="en-GB" smtClean="0"/>
              <a:t>22/03/2019</a:t>
            </a:fld>
            <a:endParaRPr lang="en-GB"/>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accent1"/>
                </a:solidFill>
              </a:defRPr>
            </a:lvl1pPr>
          </a:lstStyle>
          <a:p>
            <a:endParaRPr lang="en-GB"/>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86B88FA7-0E68-4ACB-9F21-E8F6707FC298}" type="slidenum">
              <a:rPr lang="en-GB" smtClean="0"/>
              <a:t>‹#›</a:t>
            </a:fld>
            <a:endParaRPr lang="en-GB"/>
          </a:p>
        </p:txBody>
      </p:sp>
      <p:cxnSp>
        <p:nvCxnSpPr>
          <p:cNvPr id="10" name="Straight Connector 9" title="Horizontal Rule Line"/>
          <p:cNvCxnSpPr/>
          <p:nvPr/>
        </p:nvCxnSpPr>
        <p:spPr>
          <a:xfrm flipH="1">
            <a:off x="1" y="6178167"/>
            <a:ext cx="102443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613"/>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81600" y="540628"/>
            <a:ext cx="62484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B3A70-885B-47C5-90C4-FF8907A8B15B}" type="datetimeFigureOut">
              <a:rPr lang="en-GB" smtClean="0"/>
              <a:t>22/03/2019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88FA7-0E68-4ACB-9F21-E8F6707FC298}" type="slidenum">
              <a:rPr lang="en-GB" smtClean="0"/>
              <a:t>‹#›</a:t>
            </a:fld>
            <a:endParaRPr lang="en-GB"/>
          </a:p>
        </p:txBody>
      </p:sp>
    </p:spTree>
    <p:extLst>
      <p:ext uri="{BB962C8B-B14F-4D97-AF65-F5344CB8AC3E}">
        <p14:creationId xmlns:p14="http://schemas.microsoft.com/office/powerpoint/2010/main" val="419691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B3A70-885B-47C5-90C4-FF8907A8B15B}" type="datetimeFigureOut">
              <a:rPr lang="en-GB" smtClean="0"/>
              <a:t>22/03/2019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B88FA7-0E68-4ACB-9F21-E8F6707FC298}" type="slidenum">
              <a:rPr lang="en-GB" smtClean="0"/>
              <a:t>‹#›</a:t>
            </a:fld>
            <a:endParaRPr lang="en-GB"/>
          </a:p>
        </p:txBody>
      </p:sp>
    </p:spTree>
    <p:extLst>
      <p:ext uri="{BB962C8B-B14F-4D97-AF65-F5344CB8AC3E}">
        <p14:creationId xmlns:p14="http://schemas.microsoft.com/office/powerpoint/2010/main" val="218761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B3A70-885B-47C5-90C4-FF8907A8B15B}" type="datetimeFigureOut">
              <a:rPr lang="en-GB" smtClean="0"/>
              <a:t>22/03/2019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B88FA7-0E68-4ACB-9F21-E8F6707FC298}" type="slidenum">
              <a:rPr lang="en-GB" smtClean="0"/>
              <a:t>‹#›</a:t>
            </a:fld>
            <a:endParaRPr lang="en-GB"/>
          </a:p>
        </p:txBody>
      </p:sp>
    </p:spTree>
    <p:extLst>
      <p:ext uri="{BB962C8B-B14F-4D97-AF65-F5344CB8AC3E}">
        <p14:creationId xmlns:p14="http://schemas.microsoft.com/office/powerpoint/2010/main" val="384815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B3A70-885B-47C5-90C4-FF8907A8B15B}" type="datetimeFigureOut">
              <a:rPr lang="en-GB" smtClean="0"/>
              <a:t>22/03/2019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B88FA7-0E68-4ACB-9F21-E8F6707FC298}" type="slidenum">
              <a:rPr lang="en-GB" smtClean="0"/>
              <a:t>‹#›</a:t>
            </a:fld>
            <a:endParaRPr lang="en-GB"/>
          </a:p>
        </p:txBody>
      </p:sp>
    </p:spTree>
    <p:extLst>
      <p:ext uri="{BB962C8B-B14F-4D97-AF65-F5344CB8AC3E}">
        <p14:creationId xmlns:p14="http://schemas.microsoft.com/office/powerpoint/2010/main" val="1141198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2B3A70-885B-47C5-90C4-FF8907A8B15B}" type="datetimeFigureOut">
              <a:rPr lang="en-GB" smtClean="0"/>
              <a:t>22/03/2019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88FA7-0E68-4ACB-9F21-E8F6707FC298}" type="slidenum">
              <a:rPr lang="en-GB" smtClean="0"/>
              <a:t>‹#›</a:t>
            </a:fld>
            <a:endParaRPr lang="en-GB"/>
          </a:p>
        </p:txBody>
      </p:sp>
    </p:spTree>
    <p:extLst>
      <p:ext uri="{BB962C8B-B14F-4D97-AF65-F5344CB8AC3E}">
        <p14:creationId xmlns:p14="http://schemas.microsoft.com/office/powerpoint/2010/main" val="351850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2B3A70-885B-47C5-90C4-FF8907A8B15B}" type="datetimeFigureOut">
              <a:rPr lang="en-GB" smtClean="0"/>
              <a:t>22/03/2019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88FA7-0E68-4ACB-9F21-E8F6707FC298}" type="slidenum">
              <a:rPr lang="en-GB" smtClean="0"/>
              <a:t>‹#›</a:t>
            </a:fld>
            <a:endParaRPr lang="en-GB"/>
          </a:p>
        </p:txBody>
      </p:sp>
    </p:spTree>
    <p:extLst>
      <p:ext uri="{BB962C8B-B14F-4D97-AF65-F5344CB8AC3E}">
        <p14:creationId xmlns:p14="http://schemas.microsoft.com/office/powerpoint/2010/main" val="325186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accent1"/>
                </a:solidFill>
                <a:latin typeface="+mj-lt"/>
              </a:defRPr>
            </a:lvl1pPr>
          </a:lstStyle>
          <a:p>
            <a:fld id="{9A2B3A70-885B-47C5-90C4-FF8907A8B15B}" type="datetimeFigureOut">
              <a:rPr lang="en-GB" smtClean="0"/>
              <a:t>22/03/2019</a:t>
            </a:fld>
            <a:endParaRPr lang="en-GB"/>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accent1"/>
                </a:solidFill>
                <a:latin typeface="+mj-lt"/>
              </a:defRPr>
            </a:lvl1pPr>
          </a:lstStyle>
          <a:p>
            <a:endParaRPr lang="en-GB"/>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86B88FA7-0E68-4ACB-9F21-E8F6707FC298}" type="slidenum">
              <a:rPr lang="en-GB" smtClean="0"/>
              <a:t>‹#›</a:t>
            </a:fld>
            <a:endParaRPr lang="en-GB"/>
          </a:p>
        </p:txBody>
      </p:sp>
      <p:cxnSp>
        <p:nvCxnSpPr>
          <p:cNvPr id="10" name="Straight Connector 9" title="Horizontal Rule Line"/>
          <p:cNvCxnSpPr/>
          <p:nvPr/>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6652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914400" rtl="0" eaLnBrk="1" latinLnBrk="0" hangingPunct="1">
        <a:lnSpc>
          <a:spcPct val="90000"/>
        </a:lnSpc>
        <a:spcBef>
          <a:spcPct val="0"/>
        </a:spcBef>
        <a:buNone/>
        <a:defRPr sz="5000" b="0" i="1" kern="1200" baseline="0">
          <a:solidFill>
            <a:schemeClr val="accent1"/>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hyperlink" Target="https://www.rsc.org.uk/king-lear/about-the-play/dates-and-sources" TargetMode="External"/><Relationship Id="rId3" Type="http://schemas.openxmlformats.org/officeDocument/2006/relationships/hyperlink" Target="https://dailyhistory.org/What_was_the_Second_Wave_Feminist_Movement%3F" TargetMode="External"/><Relationship Id="rId7" Type="http://schemas.openxmlformats.org/officeDocument/2006/relationships/hyperlink" Target="https://www.pacificu.edu/about/media/four-waves-feminis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newworldencyclopedia.org/entry/Sojourner_Truth" TargetMode="External"/><Relationship Id="rId5" Type="http://schemas.openxmlformats.org/officeDocument/2006/relationships/hyperlink" Target="http://www.tandfonline.com/" TargetMode="External"/><Relationship Id="rId4" Type="http://schemas.openxmlformats.org/officeDocument/2006/relationships/hyperlink" Target="https://www.dkfindout.com/us/history/womens-suffrage-in-america/elizabeth-cady-stanton/" TargetMode="External"/><Relationship Id="rId9" Type="http://schemas.openxmlformats.org/officeDocument/2006/relationships/hyperlink" Target="https://www.womenshistory.org/education-resources/biographies/elizabeth-cady-stanton%20%5b1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humanities.drury.edu/wp-content/uploads/2016/01/Picture1.jpg" TargetMode="External"/><Relationship Id="rId2" Type="http://schemas.openxmlformats.org/officeDocument/2006/relationships/hyperlink" Target="https://www.bloomsbury.com/uk/performing-king-lear-9781474223874/" TargetMode="External"/><Relationship Id="rId1" Type="http://schemas.openxmlformats.org/officeDocument/2006/relationships/slideLayout" Target="../slideLayouts/slideLayout7.xml"/><Relationship Id="rId5" Type="http://schemas.openxmlformats.org/officeDocument/2006/relationships/hyperlink" Target="https://www.vox.com/2018/3/20/16955588/feminism-waves-explained-first-second-third-fourth" TargetMode="External"/><Relationship Id="rId4" Type="http://schemas.openxmlformats.org/officeDocument/2006/relationships/hyperlink" Target="http://www.wikimediacommon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80EDC-7B9E-43F3-BD6F-8068B28818A7}"/>
              </a:ext>
            </a:extLst>
          </p:cNvPr>
          <p:cNvSpPr>
            <a:spLocks noGrp="1"/>
          </p:cNvSpPr>
          <p:nvPr>
            <p:ph type="ctrTitle"/>
          </p:nvPr>
        </p:nvSpPr>
        <p:spPr>
          <a:xfrm>
            <a:off x="8453702" y="1189204"/>
            <a:ext cx="3330307" cy="4268965"/>
          </a:xfrm>
        </p:spPr>
        <p:txBody>
          <a:bodyPr>
            <a:normAutofit/>
          </a:bodyPr>
          <a:lstStyle/>
          <a:p>
            <a:r>
              <a:rPr lang="en-GB" sz="4400" u="sng" dirty="0"/>
              <a:t>Feminism</a:t>
            </a:r>
            <a:r>
              <a:rPr lang="en-GB" sz="4400" dirty="0"/>
              <a:t> </a:t>
            </a:r>
          </a:p>
        </p:txBody>
      </p:sp>
      <p:sp>
        <p:nvSpPr>
          <p:cNvPr id="3" name="Subtitle 2">
            <a:extLst>
              <a:ext uri="{FF2B5EF4-FFF2-40B4-BE49-F238E27FC236}">
                <a16:creationId xmlns:a16="http://schemas.microsoft.com/office/drawing/2014/main" id="{BB633446-65EE-4671-B6C7-74B42EB6B93A}"/>
              </a:ext>
            </a:extLst>
          </p:cNvPr>
          <p:cNvSpPr>
            <a:spLocks noGrp="1"/>
          </p:cNvSpPr>
          <p:nvPr>
            <p:ph type="subTitle" idx="1"/>
          </p:nvPr>
        </p:nvSpPr>
        <p:spPr>
          <a:xfrm>
            <a:off x="8301528" y="6266795"/>
            <a:ext cx="3882053" cy="706355"/>
          </a:xfrm>
        </p:spPr>
        <p:txBody>
          <a:bodyPr>
            <a:normAutofit/>
          </a:bodyPr>
          <a:lstStyle/>
          <a:p>
            <a:pPr>
              <a:lnSpc>
                <a:spcPct val="104000"/>
              </a:lnSpc>
              <a:spcAft>
                <a:spcPts val="600"/>
              </a:spcAft>
            </a:pPr>
            <a:r>
              <a:rPr lang="en-GB" sz="1900"/>
              <a:t>Lance, </a:t>
            </a:r>
            <a:r>
              <a:rPr lang="en-GB" sz="1900" err="1"/>
              <a:t>Humera</a:t>
            </a:r>
            <a:r>
              <a:rPr lang="en-GB" sz="1900"/>
              <a:t>, </a:t>
            </a:r>
            <a:r>
              <a:rPr lang="en-GB" sz="1900" err="1"/>
              <a:t>Mankirat</a:t>
            </a:r>
            <a:r>
              <a:rPr lang="en-GB" sz="1900"/>
              <a:t> and Karan </a:t>
            </a:r>
          </a:p>
        </p:txBody>
      </p:sp>
      <p:sp>
        <p:nvSpPr>
          <p:cNvPr id="1032" name="Freeform 6">
            <a:extLst>
              <a:ext uri="{FF2B5EF4-FFF2-40B4-BE49-F238E27FC236}">
                <a16:creationId xmlns:a16="http://schemas.microsoft.com/office/drawing/2014/main" id="{7209E77A-437D-493D-A024-818E46AA5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pic>
        <p:nvPicPr>
          <p:cNvPr id="1030" name="Picture 6" descr="https://cdn.vox-cdn.com/thumbor/ptCRHUkYO4dofyhRK6CkHHaaZGo=/0x0:4810x3269/1200x675/filters:focal(1670x154:2438x922)/cdn.vox-cdn.com/uploads/chorus_image/image/59085657/GettyImages_120385927.0.jpg">
            <a:extLst>
              <a:ext uri="{FF2B5EF4-FFF2-40B4-BE49-F238E27FC236}">
                <a16:creationId xmlns:a16="http://schemas.microsoft.com/office/drawing/2014/main" id="{5E4F566D-58FD-4240-BFC2-120E219366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23" r="38053"/>
          <a:stretch/>
        </p:blipFill>
        <p:spPr bwMode="auto">
          <a:xfrm>
            <a:off x="-1" y="10"/>
            <a:ext cx="820810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033" name="Straight Connector 78">
            <a:extLst>
              <a:ext uri="{FF2B5EF4-FFF2-40B4-BE49-F238E27FC236}">
                <a16:creationId xmlns:a16="http://schemas.microsoft.com/office/drawing/2014/main" id="{AEDFC896-F525-4212-9E98-425C25DFBF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810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01528" y="12541"/>
            <a:ext cx="2936571" cy="369332"/>
          </a:xfrm>
          <a:prstGeom prst="rect">
            <a:avLst/>
          </a:prstGeom>
          <a:noFill/>
        </p:spPr>
        <p:txBody>
          <a:bodyPr wrap="square" rtlCol="0">
            <a:spAutoFit/>
          </a:bodyPr>
          <a:lstStyle/>
          <a:p>
            <a:r>
              <a:rPr lang="en-US" dirty="0"/>
              <a:t>Figure 1. Protest (</a:t>
            </a:r>
            <a:r>
              <a:rPr lang="en-US" dirty="0" err="1"/>
              <a:t>Vox</a:t>
            </a:r>
            <a:r>
              <a:rPr lang="en-US" dirty="0"/>
              <a:t> 2019)</a:t>
            </a:r>
          </a:p>
        </p:txBody>
      </p:sp>
      <p:pic>
        <p:nvPicPr>
          <p:cNvPr id="6" name="My Song 3">
            <a:hlinkClick r:id="" action="ppaction://media"/>
            <a:extLst>
              <a:ext uri="{FF2B5EF4-FFF2-40B4-BE49-F238E27FC236}">
                <a16:creationId xmlns:a16="http://schemas.microsoft.com/office/drawing/2014/main" id="{6BB4C371-08A0-4E3B-B77B-AE98C4A1D2DF}"/>
              </a:ext>
            </a:extLst>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714588684"/>
      </p:ext>
    </p:extLst>
  </p:cSld>
  <p:clrMapOvr>
    <a:masterClrMapping/>
  </p:clrMapOvr>
  <mc:AlternateContent xmlns:mc="http://schemas.openxmlformats.org/markup-compatibility/2006" xmlns:p14="http://schemas.microsoft.com/office/powerpoint/2010/main">
    <mc:Choice Requires="p14">
      <p:transition p14:dur="300" advClick="0" advTm="2000"/>
    </mc:Choice>
    <mc:Fallback xmlns="">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061" numSld="999"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57DCB-9658-46EE-B6E5-1FC7FCC9E58B}"/>
              </a:ext>
            </a:extLst>
          </p:cNvPr>
          <p:cNvSpPr>
            <a:spLocks noGrp="1"/>
          </p:cNvSpPr>
          <p:nvPr>
            <p:ph type="title"/>
          </p:nvPr>
        </p:nvSpPr>
        <p:spPr/>
        <p:txBody>
          <a:bodyPr/>
          <a:lstStyle/>
          <a:p>
            <a:r>
              <a:rPr lang="en-GB" dirty="0"/>
              <a:t>Post Feminism vs. Black Feminism</a:t>
            </a:r>
          </a:p>
        </p:txBody>
      </p:sp>
      <p:sp>
        <p:nvSpPr>
          <p:cNvPr id="3" name="Content Placeholder 2">
            <a:extLst>
              <a:ext uri="{FF2B5EF4-FFF2-40B4-BE49-F238E27FC236}">
                <a16:creationId xmlns:a16="http://schemas.microsoft.com/office/drawing/2014/main" id="{8BFAC987-91A6-4E48-9B2E-A772026FCC7F}"/>
              </a:ext>
            </a:extLst>
          </p:cNvPr>
          <p:cNvSpPr>
            <a:spLocks noGrp="1"/>
          </p:cNvSpPr>
          <p:nvPr>
            <p:ph idx="1"/>
          </p:nvPr>
        </p:nvSpPr>
        <p:spPr>
          <a:xfrm>
            <a:off x="5181600" y="569066"/>
            <a:ext cx="6248398" cy="5655156"/>
          </a:xfrm>
        </p:spPr>
        <p:txBody>
          <a:bodyPr>
            <a:normAutofit fontScale="92500" lnSpcReduction="20000"/>
          </a:bodyPr>
          <a:lstStyle/>
          <a:p>
            <a:r>
              <a:rPr lang="en-GB" b="1" dirty="0"/>
              <a:t>Post-feminism has been heavily criticised.</a:t>
            </a:r>
          </a:p>
          <a:p>
            <a:r>
              <a:rPr lang="en-GB" b="1" dirty="0"/>
              <a:t> It has been regarded as a “con” created by the media (Gamble 2001).</a:t>
            </a:r>
          </a:p>
          <a:p>
            <a:r>
              <a:rPr lang="en-GB" b="1" dirty="0" err="1"/>
              <a:t>Doskun</a:t>
            </a:r>
            <a:r>
              <a:rPr lang="en-GB" b="1" dirty="0"/>
              <a:t> (2015 cites Tasker and Negra 2007) claims that those that benefit from post-feminism are “white and middle class by default”.</a:t>
            </a:r>
          </a:p>
          <a:p>
            <a:r>
              <a:rPr lang="en-GB" b="1" dirty="0"/>
              <a:t>Black feminism attempts to acknowledge and celebrate the contributions of women of colour to society and literature (Christian et al. 2007).</a:t>
            </a:r>
          </a:p>
          <a:p>
            <a:r>
              <a:rPr lang="en-GB" b="1" dirty="0"/>
              <a:t>Unlike post-feminism, black feminism takes into account inequalities in race and social class that hinder some women.</a:t>
            </a:r>
          </a:p>
          <a:p>
            <a:r>
              <a:rPr lang="en-GB" b="1" dirty="0"/>
              <a:t>In literature, black feminists “pursue themselves as subjects” rather than viewing themselves as subordinates or hybrids in an attempt to “reaffirm their existence” ( Christian et al. 2007).</a:t>
            </a:r>
          </a:p>
          <a:p>
            <a:r>
              <a:rPr lang="en-GB" b="1" dirty="0"/>
              <a:t>Key figures: Chimamanda Ngozi Adichie and Bell Hooks</a:t>
            </a:r>
          </a:p>
          <a:p>
            <a:endParaRPr lang="en-GB" dirty="0"/>
          </a:p>
        </p:txBody>
      </p:sp>
      <p:pic>
        <p:nvPicPr>
          <p:cNvPr id="5" name="Picture 4">
            <a:extLst>
              <a:ext uri="{FF2B5EF4-FFF2-40B4-BE49-F238E27FC236}">
                <a16:creationId xmlns:a16="http://schemas.microsoft.com/office/drawing/2014/main" id="{9F4585A4-D6F4-4205-BD6C-BC2F82F69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06" y="3687590"/>
            <a:ext cx="2359076" cy="2359076"/>
          </a:xfrm>
          <a:prstGeom prst="rect">
            <a:avLst/>
          </a:prstGeom>
        </p:spPr>
      </p:pic>
      <p:pic>
        <p:nvPicPr>
          <p:cNvPr id="7" name="Picture 6">
            <a:extLst>
              <a:ext uri="{FF2B5EF4-FFF2-40B4-BE49-F238E27FC236}">
                <a16:creationId xmlns:a16="http://schemas.microsoft.com/office/drawing/2014/main" id="{C1AB87FE-1690-4216-A879-83F3C7B420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7017" y="3496334"/>
            <a:ext cx="1898889" cy="2531851"/>
          </a:xfrm>
          <a:prstGeom prst="rect">
            <a:avLst/>
          </a:prstGeom>
        </p:spPr>
      </p:pic>
      <p:sp>
        <p:nvSpPr>
          <p:cNvPr id="9" name="TextBox 8">
            <a:extLst>
              <a:ext uri="{FF2B5EF4-FFF2-40B4-BE49-F238E27FC236}">
                <a16:creationId xmlns:a16="http://schemas.microsoft.com/office/drawing/2014/main" id="{D7D7C606-AF07-4AB5-BE59-B9C64AE14815}"/>
              </a:ext>
            </a:extLst>
          </p:cNvPr>
          <p:cNvSpPr txBox="1"/>
          <p:nvPr/>
        </p:nvSpPr>
        <p:spPr>
          <a:xfrm>
            <a:off x="85435" y="6237047"/>
            <a:ext cx="52231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rPr>
              <a:t>Figure 9. Poster (Wikimedia Commons 2019)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rPr>
              <a:t>Figure 10. Chimamanda (Wikimedia Commons 2019)</a:t>
            </a:r>
          </a:p>
        </p:txBody>
      </p:sp>
      <p:pic>
        <p:nvPicPr>
          <p:cNvPr id="4" name="Slide 3">
            <a:hlinkClick r:id="" action="ppaction://media"/>
            <a:extLst>
              <a:ext uri="{FF2B5EF4-FFF2-40B4-BE49-F238E27FC236}">
                <a16:creationId xmlns:a16="http://schemas.microsoft.com/office/drawing/2014/main" id="{B0CE5672-D66B-4C29-A3A1-B13A4B5AC5A6}"/>
              </a:ext>
            </a:extLst>
          </p:cNvPr>
          <p:cNvPicPr>
            <a:picLocks noChangeAspect="1"/>
          </p:cNvPicPr>
          <p:nvPr>
            <a:audioFile r:link="rId2"/>
            <p:extLst>
              <p:ext uri="{DAA4B4D4-6D71-4841-9C94-3DE7FCFB9230}">
                <p14:media xmlns:p14="http://schemas.microsoft.com/office/powerpoint/2010/main" r:embed="rId1">
                  <p14:fade in="250" out="250"/>
                </p14:media>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548203908"/>
      </p:ext>
    </p:extLst>
  </p:cSld>
  <p:clrMapOvr>
    <a:masterClrMapping/>
  </p:clrMapOvr>
  <mc:AlternateContent xmlns:mc="http://schemas.openxmlformats.org/markup-compatibility/2006" xmlns:p14="http://schemas.microsoft.com/office/powerpoint/2010/main">
    <mc:Choice Requires="p14">
      <p:transition p14:dur="0" advTm="40000"/>
    </mc:Choice>
    <mc:Fallback xmlns="">
      <p:transition advTm="4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 presetClass="mediacall" presetSubtype="0" fill="hold" nodeType="withEffect">
                                  <p:stCondLst>
                                    <p:cond delay="0"/>
                                  </p:stCondLst>
                                  <p:childTnLst>
                                    <p:cmd type="call" cmd="playFrom(0.0)">
                                      <p:cBhvr>
                                        <p:cTn id="14" dur="37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4B3997-93A1-462C-A8B8-8CAF9FC0DEB8}"/>
              </a:ext>
            </a:extLst>
          </p:cNvPr>
          <p:cNvSpPr>
            <a:spLocks noGrp="1"/>
          </p:cNvSpPr>
          <p:nvPr>
            <p:ph type="title"/>
          </p:nvPr>
        </p:nvSpPr>
        <p:spPr>
          <a:xfrm>
            <a:off x="4991935" y="-205873"/>
            <a:ext cx="6586491" cy="1286160"/>
          </a:xfrm>
        </p:spPr>
        <p:txBody>
          <a:bodyPr anchor="b">
            <a:normAutofit/>
          </a:bodyPr>
          <a:lstStyle/>
          <a:p>
            <a:pPr algn="ctr"/>
            <a:r>
              <a:rPr lang="en-GB" u="sng"/>
              <a:t>King Lear </a:t>
            </a:r>
          </a:p>
        </p:txBody>
      </p:sp>
      <p:sp>
        <p:nvSpPr>
          <p:cNvPr id="8" name="Scroll: Vertical 7">
            <a:extLst>
              <a:ext uri="{FF2B5EF4-FFF2-40B4-BE49-F238E27FC236}">
                <a16:creationId xmlns:a16="http://schemas.microsoft.com/office/drawing/2014/main" id="{D741F039-17C4-44CF-87DA-A61B8E9DA838}"/>
              </a:ext>
            </a:extLst>
          </p:cNvPr>
          <p:cNvSpPr/>
          <p:nvPr/>
        </p:nvSpPr>
        <p:spPr>
          <a:xfrm>
            <a:off x="4644127" y="1149853"/>
            <a:ext cx="3171035" cy="2981985"/>
          </a:xfrm>
          <a:prstGeom prst="verticalScroll">
            <a:avLst/>
          </a:prstGeom>
          <a:solidFill>
            <a:schemeClr val="tx2">
              <a:lumMod val="6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GB"/>
              <a:t>‘</a:t>
            </a:r>
            <a:r>
              <a:rPr lang="en-GB" i="1"/>
              <a:t>On 26 November 1607 an entry was made in the Stationers' Register for a play called King Lear, naming its author as William Shakespeare</a:t>
            </a:r>
            <a:r>
              <a:rPr lang="en-GB"/>
              <a:t>’ (Royal Shakespeare Company).</a:t>
            </a:r>
          </a:p>
        </p:txBody>
      </p:sp>
      <p:sp>
        <p:nvSpPr>
          <p:cNvPr id="11" name="Scroll: Vertical 10">
            <a:extLst>
              <a:ext uri="{FF2B5EF4-FFF2-40B4-BE49-F238E27FC236}">
                <a16:creationId xmlns:a16="http://schemas.microsoft.com/office/drawing/2014/main" id="{AC313279-9FA4-44DD-ACCA-36B2C407BB7C}"/>
              </a:ext>
            </a:extLst>
          </p:cNvPr>
          <p:cNvSpPr/>
          <p:nvPr/>
        </p:nvSpPr>
        <p:spPr>
          <a:xfrm>
            <a:off x="8778933" y="1169965"/>
            <a:ext cx="3413047" cy="2981985"/>
          </a:xfrm>
          <a:prstGeom prst="verticalScroll">
            <a:avLst/>
          </a:prstGeom>
          <a:solidFill>
            <a:srgbClr val="FFC000"/>
          </a:solidFill>
          <a:ln>
            <a:noFill/>
          </a:ln>
        </p:spPr>
        <p:style>
          <a:lnRef idx="1">
            <a:schemeClr val="accent5"/>
          </a:lnRef>
          <a:fillRef idx="3">
            <a:schemeClr val="accent5"/>
          </a:fillRef>
          <a:effectRef idx="2">
            <a:schemeClr val="accent5"/>
          </a:effectRef>
          <a:fontRef idx="minor">
            <a:schemeClr val="lt1"/>
          </a:fontRef>
        </p:style>
        <p:txBody>
          <a:bodyPr rtlCol="0" anchor="ctr"/>
          <a:lstStyle/>
          <a:p>
            <a:r>
              <a:rPr lang="en-GB"/>
              <a:t>The play focuses on a King who wants to divide his kingdom between three of his daughters. However, in order for him to do this he asks his daughters express how much they love him. </a:t>
            </a:r>
          </a:p>
        </p:txBody>
      </p:sp>
      <p:sp>
        <p:nvSpPr>
          <p:cNvPr id="12" name="Scroll: Vertical 11">
            <a:extLst>
              <a:ext uri="{FF2B5EF4-FFF2-40B4-BE49-F238E27FC236}">
                <a16:creationId xmlns:a16="http://schemas.microsoft.com/office/drawing/2014/main" id="{27CAD6E4-E0A7-4CD6-9AB6-C57103A82E13}"/>
              </a:ext>
            </a:extLst>
          </p:cNvPr>
          <p:cNvSpPr/>
          <p:nvPr/>
        </p:nvSpPr>
        <p:spPr>
          <a:xfrm>
            <a:off x="6867632" y="4201404"/>
            <a:ext cx="3171035" cy="2613934"/>
          </a:xfrm>
          <a:prstGeom prst="verticalScroll">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r>
              <a:rPr lang="en-GB"/>
              <a:t>As the play unravels, family relationships begin to crack. This is one of the main themes that is present throughout this play, along with betrayal, jealously and greed. </a:t>
            </a:r>
          </a:p>
        </p:txBody>
      </p:sp>
      <p:pic>
        <p:nvPicPr>
          <p:cNvPr id="3" name="Picture 2" descr="Performing King Lear">
            <a:extLst>
              <a:ext uri="{FF2B5EF4-FFF2-40B4-BE49-F238E27FC236}">
                <a16:creationId xmlns:a16="http://schemas.microsoft.com/office/drawing/2014/main" id="{36A3D341-7323-4DF5-9A80-80A77167C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39"/>
            <a:ext cx="4452730" cy="683812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2019-03-18-11-45-30.m4a">
            <a:hlinkClick r:id="" action="ppaction://media"/>
          </p:cNvPr>
          <p:cNvPicPr>
            <a:picLocks noChangeAspect="1"/>
          </p:cNvPicPr>
          <p:nvPr>
            <a:audioFile r:link="rId2"/>
            <p:extLst>
              <p:ext uri="{DAA4B4D4-6D71-4841-9C94-3DE7FCFB9230}">
                <p14:media xmlns:p14="http://schemas.microsoft.com/office/powerpoint/2010/main" r:embed="rId1">
                  <p14:fade in="250" out="250"/>
                </p14:media>
              </p:ext>
            </p:extLst>
          </p:nvPr>
        </p:nvPicPr>
        <p:blipFill>
          <a:blip r:embed="rId5"/>
          <a:stretch>
            <a:fillRect/>
          </a:stretch>
        </p:blipFill>
        <p:spPr>
          <a:xfrm>
            <a:off x="172377" y="145836"/>
            <a:ext cx="812800" cy="812800"/>
          </a:xfrm>
          <a:prstGeom prst="rect">
            <a:avLst/>
          </a:prstGeom>
        </p:spPr>
      </p:pic>
      <p:sp>
        <p:nvSpPr>
          <p:cNvPr id="5" name="TextBox 4"/>
          <p:cNvSpPr txBox="1"/>
          <p:nvPr/>
        </p:nvSpPr>
        <p:spPr>
          <a:xfrm>
            <a:off x="4376213" y="6169007"/>
            <a:ext cx="2239618" cy="646331"/>
          </a:xfrm>
          <a:prstGeom prst="rect">
            <a:avLst/>
          </a:prstGeom>
          <a:noFill/>
        </p:spPr>
        <p:txBody>
          <a:bodyPr wrap="square" rtlCol="0">
            <a:spAutoFit/>
          </a:bodyPr>
          <a:lstStyle/>
          <a:p>
            <a:r>
              <a:rPr lang="en-US" dirty="0"/>
              <a:t>Figure 11. King Lear (Bloomsbury 2019)</a:t>
            </a:r>
          </a:p>
        </p:txBody>
      </p:sp>
    </p:spTree>
    <p:extLst>
      <p:ext uri="{BB962C8B-B14F-4D97-AF65-F5344CB8AC3E}">
        <p14:creationId xmlns:p14="http://schemas.microsoft.com/office/powerpoint/2010/main" val="3399827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8000">
        <p15:prstTrans prst="airplane"/>
      </p:transition>
    </mc:Choice>
    <mc:Fallback xmlns="">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600" fill="hold"/>
                                        <p:tgtEl>
                                          <p:spTgt spid="2"/>
                                        </p:tgtEl>
                                      </p:cBhvr>
                                    </p:cmd>
                                  </p:childTnLst>
                                </p:cTn>
                              </p:par>
                              <p:par>
                                <p:cTn id="7" presetID="16" presetClass="entr" presetSubtype="21"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barn(inVertical)">
                                      <p:cBhvr>
                                        <p:cTn id="9" dur="500"/>
                                        <p:tgtEl>
                                          <p:spTgt spid="8"/>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2"/>
                </p:tgtEl>
              </p:cMediaNode>
            </p:audio>
          </p:childTnLst>
        </p:cTn>
      </p:par>
    </p:tnLst>
    <p:bldLst>
      <p:bldP spid="8"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A62DB-9D1B-4573-94F2-90C0097A8EC0}"/>
              </a:ext>
            </a:extLst>
          </p:cNvPr>
          <p:cNvSpPr>
            <a:spLocks noGrp="1"/>
          </p:cNvSpPr>
          <p:nvPr>
            <p:ph type="title"/>
          </p:nvPr>
        </p:nvSpPr>
        <p:spPr>
          <a:xfrm>
            <a:off x="5101926" y="185360"/>
            <a:ext cx="6586491" cy="795483"/>
          </a:xfrm>
        </p:spPr>
        <p:txBody>
          <a:bodyPr anchor="b">
            <a:normAutofit/>
          </a:bodyPr>
          <a:lstStyle/>
          <a:p>
            <a:pPr algn="ctr"/>
            <a:r>
              <a:rPr lang="en-GB" u="sng"/>
              <a:t>King Lear</a:t>
            </a:r>
          </a:p>
        </p:txBody>
      </p:sp>
      <p:sp>
        <p:nvSpPr>
          <p:cNvPr id="3" name="Content Placeholder 2">
            <a:extLst>
              <a:ext uri="{FF2B5EF4-FFF2-40B4-BE49-F238E27FC236}">
                <a16:creationId xmlns:a16="http://schemas.microsoft.com/office/drawing/2014/main" id="{5E4C5F22-4B1C-4175-B337-DEE2B0513229}"/>
              </a:ext>
            </a:extLst>
          </p:cNvPr>
          <p:cNvSpPr>
            <a:spLocks noGrp="1"/>
          </p:cNvSpPr>
          <p:nvPr>
            <p:ph idx="1"/>
          </p:nvPr>
        </p:nvSpPr>
        <p:spPr>
          <a:xfrm>
            <a:off x="4965431" y="2314807"/>
            <a:ext cx="6722986" cy="4046233"/>
          </a:xfrm>
        </p:spPr>
        <p:txBody>
          <a:bodyPr>
            <a:normAutofit/>
          </a:bodyPr>
          <a:lstStyle/>
          <a:p>
            <a:pPr marL="0" indent="0">
              <a:buNone/>
            </a:pPr>
            <a:r>
              <a:rPr lang="en-GB" sz="2000"/>
              <a:t> </a:t>
            </a:r>
          </a:p>
          <a:p>
            <a:endParaRPr lang="en-GB" sz="2000"/>
          </a:p>
        </p:txBody>
      </p:sp>
      <p:sp>
        <p:nvSpPr>
          <p:cNvPr id="6" name="Scroll: Vertical 5">
            <a:extLst>
              <a:ext uri="{FF2B5EF4-FFF2-40B4-BE49-F238E27FC236}">
                <a16:creationId xmlns:a16="http://schemas.microsoft.com/office/drawing/2014/main" id="{D3EF5FB6-83DD-4FD9-9E07-738E037DD16F}"/>
              </a:ext>
            </a:extLst>
          </p:cNvPr>
          <p:cNvSpPr/>
          <p:nvPr/>
        </p:nvSpPr>
        <p:spPr>
          <a:xfrm>
            <a:off x="4461848" y="1008714"/>
            <a:ext cx="3625230" cy="3101008"/>
          </a:xfrm>
          <a:prstGeom prst="verticalScroll">
            <a:avLst/>
          </a:prstGeom>
          <a:solidFill>
            <a:srgbClr val="0099CC"/>
          </a:solid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GB" sz="1600"/>
              <a:t>The way the play King Lear relates to feminism is by the way Cordelia, Goneril and Regan rebel against their father, the King. All of the women in this play go against the stereotypical way of how a woman during the 17</a:t>
            </a:r>
            <a:r>
              <a:rPr lang="en-GB" sz="1600" baseline="30000"/>
              <a:t>th</a:t>
            </a:r>
            <a:r>
              <a:rPr lang="en-GB" sz="1600"/>
              <a:t> Century should behave. </a:t>
            </a:r>
            <a:endParaRPr lang="en-GB"/>
          </a:p>
        </p:txBody>
      </p:sp>
      <p:sp>
        <p:nvSpPr>
          <p:cNvPr id="7" name="Scroll: Vertical 6">
            <a:extLst>
              <a:ext uri="{FF2B5EF4-FFF2-40B4-BE49-F238E27FC236}">
                <a16:creationId xmlns:a16="http://schemas.microsoft.com/office/drawing/2014/main" id="{C5295B75-7061-4F39-8480-C5770A46D8B5}"/>
              </a:ext>
            </a:extLst>
          </p:cNvPr>
          <p:cNvSpPr/>
          <p:nvPr/>
        </p:nvSpPr>
        <p:spPr>
          <a:xfrm>
            <a:off x="7965100" y="980842"/>
            <a:ext cx="4226900" cy="3405627"/>
          </a:xfrm>
          <a:prstGeom prst="verticalScroll">
            <a:avLst/>
          </a:prstGeom>
          <a:solidFill>
            <a:srgbClr val="CCCC00"/>
          </a:solid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GB" sz="1500"/>
              <a:t>Cordelia does this at the beginning of play as she does not compete with her sisters when asked by her father to show how much they love him. She finds this unnecessary as the father daughter relationship they have should already show how much love she has for him. This is an example of how Cordelia is not acting like a passive woman who does what she is told. As a result, Cordelia then gets pushed away by her father.</a:t>
            </a:r>
          </a:p>
          <a:p>
            <a:endParaRPr lang="en-GB"/>
          </a:p>
        </p:txBody>
      </p:sp>
      <p:sp>
        <p:nvSpPr>
          <p:cNvPr id="8" name="Scroll: Vertical 7">
            <a:extLst>
              <a:ext uri="{FF2B5EF4-FFF2-40B4-BE49-F238E27FC236}">
                <a16:creationId xmlns:a16="http://schemas.microsoft.com/office/drawing/2014/main" id="{6C04F439-190E-4641-93AE-F0D2892A3198}"/>
              </a:ext>
            </a:extLst>
          </p:cNvPr>
          <p:cNvSpPr/>
          <p:nvPr/>
        </p:nvSpPr>
        <p:spPr>
          <a:xfrm>
            <a:off x="6264873" y="4545496"/>
            <a:ext cx="5555331" cy="2295537"/>
          </a:xfrm>
          <a:prstGeom prst="verticalScroll">
            <a:avLst/>
          </a:prstGeom>
          <a:solidFill>
            <a:srgbClr val="7030A0"/>
          </a:solid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GB" sz="1600"/>
              <a:t>Regan and Goneril at the start of play conforms to the passive role of doing as they are told when they were asked to express their love for their father. However, throughout the play, their agenda becomes evident as they were plotting to take everything away from their father. Their father may be the king but he seems to lose his power and authority when his daughters turn against him</a:t>
            </a:r>
            <a:r>
              <a:rPr lang="en-GB"/>
              <a:t>.</a:t>
            </a:r>
          </a:p>
        </p:txBody>
      </p:sp>
      <p:pic>
        <p:nvPicPr>
          <p:cNvPr id="2050" name="Picture 2" descr="Performing King Lear">
            <a:extLst>
              <a:ext uri="{FF2B5EF4-FFF2-40B4-BE49-F238E27FC236}">
                <a16:creationId xmlns:a16="http://schemas.microsoft.com/office/drawing/2014/main" id="{80AF65FC-8DE6-4980-A3A5-3251CFF2E2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54626" cy="68410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376213" y="6169007"/>
            <a:ext cx="2239618" cy="646331"/>
          </a:xfrm>
          <a:prstGeom prst="rect">
            <a:avLst/>
          </a:prstGeom>
          <a:noFill/>
        </p:spPr>
        <p:txBody>
          <a:bodyPr wrap="square" rtlCol="0">
            <a:spAutoFit/>
          </a:bodyPr>
          <a:lstStyle/>
          <a:p>
            <a:r>
              <a:rPr lang="en-US" dirty="0"/>
              <a:t>Figure 11. King Lear (Bloomsbury 2019)</a:t>
            </a:r>
          </a:p>
        </p:txBody>
      </p:sp>
      <p:pic>
        <p:nvPicPr>
          <p:cNvPr id="4" name="AUDIO-2019-03-19-11-43-36">
            <a:hlinkClick r:id="" action="ppaction://media"/>
            <a:extLst>
              <a:ext uri="{FF2B5EF4-FFF2-40B4-BE49-F238E27FC236}">
                <a16:creationId xmlns:a16="http://schemas.microsoft.com/office/drawing/2014/main" id="{483EFFFB-BDD1-4410-AF12-00CA7F12463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827179342"/>
      </p:ext>
    </p:extLst>
  </p:cSld>
  <p:clrMapOvr>
    <a:masterClrMapping/>
  </p:clrMapOvr>
  <mc:AlternateContent xmlns:mc="http://schemas.openxmlformats.org/markup-compatibility/2006" xmlns:p15="http://schemas.microsoft.com/office/powerpoint/2012/main">
    <mc:Choice Requires="p15">
      <p:transition spd="slow" advClick="0" advTm="45000">
        <p15:prstTrans prst="wind"/>
      </p:transition>
    </mc:Choice>
    <mc:Fallback xmlns="">
      <p:transition spd="slow" advClick="0" advTm="4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2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450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8" fill="hold" display="0">
                  <p:stCondLst>
                    <p:cond delay="indefinite"/>
                  </p:stCondLst>
                  <p:endCondLst>
                    <p:cond evt="onStopAudio" delay="0">
                      <p:tgtEl>
                        <p:sldTgt/>
                      </p:tgtEl>
                    </p:cond>
                  </p:endCondLst>
                </p:cTn>
                <p:tgtEl>
                  <p:spTgt spid="4"/>
                </p:tgtEl>
              </p:cMediaNode>
            </p:audio>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F5523B-CC33-4AAE-90B5-87EC6E4C0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B4FC955-31DC-455E-860F-C3B61923287D}"/>
              </a:ext>
            </a:extLst>
          </p:cNvPr>
          <p:cNvSpPr>
            <a:spLocks noGrp="1"/>
          </p:cNvSpPr>
          <p:nvPr>
            <p:ph type="title"/>
          </p:nvPr>
        </p:nvSpPr>
        <p:spPr>
          <a:xfrm>
            <a:off x="5181600" y="559678"/>
            <a:ext cx="6248398" cy="1484275"/>
          </a:xfrm>
        </p:spPr>
        <p:txBody>
          <a:bodyPr>
            <a:normAutofit/>
          </a:bodyPr>
          <a:lstStyle/>
          <a:p>
            <a:pPr algn="ctr"/>
            <a:r>
              <a:rPr lang="en-GB" u="sng" dirty="0"/>
              <a:t>King Lear </a:t>
            </a:r>
          </a:p>
        </p:txBody>
      </p:sp>
      <p:sp>
        <p:nvSpPr>
          <p:cNvPr id="11" name="Freeform 6">
            <a:extLst>
              <a:ext uri="{FF2B5EF4-FFF2-40B4-BE49-F238E27FC236}">
                <a16:creationId xmlns:a16="http://schemas.microsoft.com/office/drawing/2014/main" id="{DE80629D-77F8-4AB9-9FFD-80EFCFB15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pic>
        <p:nvPicPr>
          <p:cNvPr id="26" name="Picture 2" descr="Performing King Lear">
            <a:extLst>
              <a:ext uri="{FF2B5EF4-FFF2-40B4-BE49-F238E27FC236}">
                <a16:creationId xmlns:a16="http://schemas.microsoft.com/office/drawing/2014/main" id="{8D04EDEF-CF11-451E-AB87-9F7B18809D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07" r="-3" b="-3"/>
          <a:stretch/>
        </p:blipFill>
        <p:spPr bwMode="auto">
          <a:xfrm>
            <a:off x="0" y="0"/>
            <a:ext cx="4595888"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1ECF2469-9FC6-4E8A-BF8C-7D52E0923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600" y="6199730"/>
            <a:ext cx="70104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Scroll: Vertical 18">
            <a:extLst>
              <a:ext uri="{FF2B5EF4-FFF2-40B4-BE49-F238E27FC236}">
                <a16:creationId xmlns:a16="http://schemas.microsoft.com/office/drawing/2014/main" id="{1261BDBF-E011-481B-94B6-B1D86B1500DF}"/>
              </a:ext>
            </a:extLst>
          </p:cNvPr>
          <p:cNvSpPr/>
          <p:nvPr/>
        </p:nvSpPr>
        <p:spPr>
          <a:xfrm>
            <a:off x="4922740" y="1423916"/>
            <a:ext cx="7010399" cy="4665392"/>
          </a:xfrm>
          <a:prstGeom prst="verticalScroll">
            <a:avLst/>
          </a:prstGeom>
          <a:solidFill>
            <a:schemeClr val="accent6">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2800" i="1" u="sng" dirty="0"/>
              <a:t>Simone De </a:t>
            </a:r>
            <a:r>
              <a:rPr lang="en-GB" sz="2800" i="1" u="sng" dirty="0" err="1"/>
              <a:t>Beauvoi’s</a:t>
            </a:r>
            <a:r>
              <a:rPr lang="en-GB" sz="2800" i="1" u="sng" dirty="0"/>
              <a:t> ‘The Second Sex’ </a:t>
            </a:r>
          </a:p>
          <a:p>
            <a:pPr algn="ctr"/>
            <a:r>
              <a:rPr lang="en-GB" sz="2400" dirty="0"/>
              <a:t>This c0ncept is relevant to this play. The reason for this is because of the way the daughters are treated at the beginning of the play. They are expected to express their love for their father in order for him to divide his kingdoms between them. They are not seen as equal to men as men wouldn't need to do this. They would have direct access to the kingdoms. </a:t>
            </a:r>
          </a:p>
        </p:txBody>
      </p:sp>
      <p:sp>
        <p:nvSpPr>
          <p:cNvPr id="5" name="Rectangle 4">
            <a:extLst>
              <a:ext uri="{FF2B5EF4-FFF2-40B4-BE49-F238E27FC236}">
                <a16:creationId xmlns:a16="http://schemas.microsoft.com/office/drawing/2014/main" id="{D82A73A6-2C54-4BC5-A785-194A461162CD}"/>
              </a:ext>
            </a:extLst>
          </p:cNvPr>
          <p:cNvSpPr/>
          <p:nvPr/>
        </p:nvSpPr>
        <p:spPr>
          <a:xfrm>
            <a:off x="4680569" y="6199730"/>
            <a:ext cx="2128565" cy="646331"/>
          </a:xfrm>
          <a:prstGeom prst="rect">
            <a:avLst/>
          </a:prstGeom>
        </p:spPr>
        <p:txBody>
          <a:bodyPr wrap="square">
            <a:spAutoFit/>
          </a:bodyPr>
          <a:lstStyle/>
          <a:p>
            <a:r>
              <a:rPr lang="en-US" dirty="0"/>
              <a:t>Figure 11. King Lear (Bloomsbury 2019)</a:t>
            </a:r>
          </a:p>
        </p:txBody>
      </p:sp>
      <p:pic>
        <p:nvPicPr>
          <p:cNvPr id="4" name="New Recording 8">
            <a:hlinkClick r:id="" action="ppaction://media"/>
            <a:extLst>
              <a:ext uri="{FF2B5EF4-FFF2-40B4-BE49-F238E27FC236}">
                <a16:creationId xmlns:a16="http://schemas.microsoft.com/office/drawing/2014/main" id="{FDD8ECB4-5383-4102-AA43-89954925C1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19327034"/>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913" y="-15399"/>
            <a:ext cx="11507055" cy="7848302"/>
          </a:xfrm>
          <a:prstGeom prst="rect">
            <a:avLst/>
          </a:prstGeom>
        </p:spPr>
        <p:txBody>
          <a:bodyPr wrap="square">
            <a:spAutoFit/>
          </a:bodyPr>
          <a:lstStyle/>
          <a:p>
            <a:r>
              <a:rPr lang="en-GB" sz="1600" b="1" u="sng" cap="all" dirty="0">
                <a:latin typeface="Corbel" charset="0"/>
              </a:rPr>
              <a:t>references</a:t>
            </a:r>
          </a:p>
          <a:p>
            <a:r>
              <a:rPr lang="en-GB" sz="1600" cap="all" dirty="0">
                <a:solidFill>
                  <a:srgbClr val="000000"/>
                </a:solidFill>
                <a:latin typeface="Corbel" charset="0"/>
              </a:rPr>
              <a:t>CHRISTIAN, B., BOWLES, G., FABI, M. </a:t>
            </a:r>
            <a:r>
              <a:rPr lang="en-GB" sz="1600" cap="all" dirty="0" err="1">
                <a:solidFill>
                  <a:srgbClr val="000000"/>
                </a:solidFill>
                <a:latin typeface="Corbel" charset="0"/>
              </a:rPr>
              <a:t>anD</a:t>
            </a:r>
            <a:r>
              <a:rPr lang="en-GB" sz="1600" cap="all" dirty="0">
                <a:solidFill>
                  <a:srgbClr val="000000"/>
                </a:solidFill>
                <a:latin typeface="Corbel" charset="0"/>
              </a:rPr>
              <a:t> G, KEIZER, A.R. (2007). </a:t>
            </a:r>
            <a:r>
              <a:rPr lang="en-GB" sz="1600" i="1" cap="all" dirty="0">
                <a:solidFill>
                  <a:srgbClr val="000000"/>
                </a:solidFill>
                <a:latin typeface="Corbel" charset="0"/>
              </a:rPr>
              <a:t>NEW BLACK FEMINIST CRITICISM, 1985-2000</a:t>
            </a:r>
            <a:r>
              <a:rPr lang="en-GB" sz="1600" cap="all" dirty="0">
                <a:solidFill>
                  <a:srgbClr val="000000"/>
                </a:solidFill>
                <a:latin typeface="Corbel" charset="0"/>
              </a:rPr>
              <a:t>. URBANA: UNIVERSITY OF ILLINOIS PRESS</a:t>
            </a:r>
            <a:br>
              <a:rPr lang="en-GB" sz="1600" dirty="0">
                <a:solidFill>
                  <a:srgbClr val="000000"/>
                </a:solidFill>
                <a:latin typeface="Corbel" charset="0"/>
              </a:rPr>
            </a:br>
            <a:r>
              <a:rPr lang="en-US" sz="1600" dirty="0"/>
              <a:t>Daily History (2019). </a:t>
            </a:r>
            <a:r>
              <a:rPr lang="en-US" sz="1600" i="1" dirty="0"/>
              <a:t>What was the Second Wave Feminist Movement? </a:t>
            </a:r>
            <a:r>
              <a:rPr lang="en-US" sz="1600" dirty="0"/>
              <a:t>[online] available from </a:t>
            </a:r>
          </a:p>
          <a:p>
            <a:r>
              <a:rPr lang="en-US" sz="1600" dirty="0">
                <a:hlinkClick r:id="rId3">
                  <a:extLst>
                    <a:ext uri="{A12FA001-AC4F-418D-AE19-62706E023703}">
                      <ahyp:hlinkClr xmlns:ahyp="http://schemas.microsoft.com/office/drawing/2018/hyperlinkcolor" val="tx"/>
                    </a:ext>
                  </a:extLst>
                </a:hlinkClick>
              </a:rPr>
              <a:t>&lt;https://dailyhistory.org/What_was_the_Second_Wave_Feminist_Movement%3F</a:t>
            </a:r>
            <a:r>
              <a:rPr lang="en-US" sz="1600" dirty="0"/>
              <a:t>&gt; [12 March 2019]</a:t>
            </a:r>
          </a:p>
          <a:p>
            <a:r>
              <a:rPr lang="en-US" sz="1600" dirty="0"/>
              <a:t>DK Find Out (2019). </a:t>
            </a:r>
            <a:r>
              <a:rPr lang="en-GB" sz="1600" i="1" dirty="0">
                <a:solidFill>
                  <a:srgbClr val="000000"/>
                </a:solidFill>
                <a:latin typeface="Corbel" charset="0"/>
              </a:rPr>
              <a:t>Elizabeth Cady Stanton </a:t>
            </a:r>
            <a:r>
              <a:rPr lang="en-GB" sz="1600" dirty="0">
                <a:solidFill>
                  <a:srgbClr val="000000"/>
                </a:solidFill>
                <a:latin typeface="Corbel" charset="0"/>
              </a:rPr>
              <a:t>[online] available from</a:t>
            </a:r>
            <a:r>
              <a:rPr lang="en-GB" sz="1600" i="1" dirty="0">
                <a:solidFill>
                  <a:srgbClr val="000000"/>
                </a:solidFill>
                <a:latin typeface="Corbel" charset="0"/>
              </a:rPr>
              <a:t> &lt;</a:t>
            </a:r>
            <a:r>
              <a:rPr lang="en-US" sz="1600" dirty="0">
                <a:hlinkClick r:id="rId4">
                  <a:extLst>
                    <a:ext uri="{A12FA001-AC4F-418D-AE19-62706E023703}">
                      <ahyp:hlinkClr xmlns:ahyp="http://schemas.microsoft.com/office/drawing/2018/hyperlinkcolor" val="tx"/>
                    </a:ext>
                  </a:extLst>
                </a:hlinkClick>
              </a:rPr>
              <a:t>https://www.dkfindout.com/us/history/womens-suffrage-in-america/elizabeth-cady-stanton/&gt;</a:t>
            </a:r>
            <a:r>
              <a:rPr lang="en-US" sz="1600" dirty="0"/>
              <a:t> [12 March 2019]</a:t>
            </a:r>
          </a:p>
          <a:p>
            <a:r>
              <a:rPr lang="en-GB" sz="1600" cap="all" dirty="0">
                <a:solidFill>
                  <a:srgbClr val="000000"/>
                </a:solidFill>
                <a:latin typeface="Corbel" charset="0"/>
              </a:rPr>
              <a:t>DOSEKUN, S. (2015). </a:t>
            </a:r>
            <a:r>
              <a:rPr lang="en-GB" sz="1600" i="1" cap="all" dirty="0">
                <a:solidFill>
                  <a:srgbClr val="000000"/>
                </a:solidFill>
                <a:latin typeface="Corbel" charset="0"/>
              </a:rPr>
              <a:t>FOR WESTERN GIRLS ONLY? POSTFEMINISM AS TRANSNATIONAL CULTURE</a:t>
            </a:r>
            <a:r>
              <a:rPr lang="en-GB" sz="1600" cap="all" dirty="0">
                <a:solidFill>
                  <a:srgbClr val="000000"/>
                </a:solidFill>
                <a:latin typeface="Corbel" charset="0"/>
              </a:rPr>
              <a:t> [ONLINE] 15 (6), 960-975. AVAILABLE FROM &lt;HTTP://SRO.SUSSEX.AC.UK/63369 &gt; [12 MARH 2019]  </a:t>
            </a:r>
            <a:br>
              <a:rPr lang="en-GB" sz="1600" dirty="0">
                <a:solidFill>
                  <a:srgbClr val="000000"/>
                </a:solidFill>
                <a:latin typeface="Corbel" charset="0"/>
              </a:rPr>
            </a:br>
            <a:r>
              <a:rPr lang="en-GB" sz="1600" dirty="0">
                <a:solidFill>
                  <a:srgbClr val="000000"/>
                </a:solidFill>
                <a:latin typeface="Corbel" charset="0"/>
              </a:rPr>
              <a:t>Feminism in India (2019). Intersectional </a:t>
            </a:r>
            <a:r>
              <a:rPr lang="en-GB" sz="1600" i="1" dirty="0">
                <a:solidFill>
                  <a:srgbClr val="000000"/>
                </a:solidFill>
                <a:latin typeface="Corbel" charset="0"/>
              </a:rPr>
              <a:t>Feminism- Desi Style! </a:t>
            </a:r>
            <a:r>
              <a:rPr lang="en-GB" sz="1600" dirty="0">
                <a:solidFill>
                  <a:srgbClr val="000000"/>
                </a:solidFill>
                <a:latin typeface="Corbel" charset="0"/>
              </a:rPr>
              <a:t>[online] available from &lt;https://feminisminindia.com/2018/04/25/summary-second-wave-of-feminism/&gt;</a:t>
            </a:r>
            <a:r>
              <a:rPr lang="en-US" sz="1600" dirty="0"/>
              <a:t> [12 March 2019]</a:t>
            </a:r>
          </a:p>
          <a:p>
            <a:r>
              <a:rPr lang="en-GB" sz="1600" cap="all" dirty="0">
                <a:solidFill>
                  <a:srgbClr val="000000"/>
                </a:solidFill>
                <a:latin typeface="Corbel" charset="0"/>
              </a:rPr>
              <a:t>GAMBLE, S. (2001). </a:t>
            </a:r>
            <a:r>
              <a:rPr lang="en-GB" sz="1600" i="1" cap="all" dirty="0">
                <a:solidFill>
                  <a:srgbClr val="000000"/>
                </a:solidFill>
                <a:latin typeface="Corbel" charset="0"/>
              </a:rPr>
              <a:t>THE ROUTLEDGE COMPANION TO FEMINISM AND POSTFEMINISM</a:t>
            </a:r>
            <a:r>
              <a:rPr lang="en-GB" sz="1600" cap="all" dirty="0">
                <a:solidFill>
                  <a:srgbClr val="000000"/>
                </a:solidFill>
                <a:latin typeface="Corbel" charset="0"/>
              </a:rPr>
              <a:t>. 2ND  EDN. NEW YORK: ROUTLEDGE.</a:t>
            </a:r>
            <a:br>
              <a:rPr lang="en-GB" sz="1600" dirty="0">
                <a:solidFill>
                  <a:srgbClr val="000000"/>
                </a:solidFill>
                <a:latin typeface="Corbel" charset="0"/>
              </a:rPr>
            </a:br>
            <a:r>
              <a:rPr lang="en-GB" sz="1600" cap="all" dirty="0">
                <a:solidFill>
                  <a:srgbClr val="000000"/>
                </a:solidFill>
                <a:latin typeface="Corbel" charset="0"/>
              </a:rPr>
              <a:t>GENZ, S. and BRABON, B.A. (2009). </a:t>
            </a:r>
            <a:r>
              <a:rPr lang="en-GB" sz="1600" i="1" cap="all" dirty="0">
                <a:solidFill>
                  <a:srgbClr val="000000"/>
                </a:solidFill>
                <a:latin typeface="Corbel" charset="0"/>
              </a:rPr>
              <a:t>POSTFEMINISM : CULTURAL TEXTS AND THEORIES</a:t>
            </a:r>
            <a:r>
              <a:rPr lang="en-GB" sz="1600" cap="all" dirty="0">
                <a:solidFill>
                  <a:srgbClr val="000000"/>
                </a:solidFill>
                <a:latin typeface="Corbel" charset="0"/>
              </a:rPr>
              <a:t>. EDINBURGH: EDINBURGH UNIVERSITY PRESS.</a:t>
            </a:r>
            <a:br>
              <a:rPr lang="en-GB" sz="1600" dirty="0">
                <a:solidFill>
                  <a:srgbClr val="000000"/>
                </a:solidFill>
                <a:latin typeface="Corbel" charset="0"/>
              </a:rPr>
            </a:br>
            <a:r>
              <a:rPr lang="en-GB" sz="1600" cap="all" dirty="0">
                <a:solidFill>
                  <a:srgbClr val="000000"/>
                </a:solidFill>
                <a:latin typeface="Corbel" charset="0"/>
              </a:rPr>
              <a:t>MCROBBIE, A.</a:t>
            </a:r>
            <a:r>
              <a:rPr lang="en-GB" sz="1600" i="1" cap="all" dirty="0">
                <a:solidFill>
                  <a:srgbClr val="000000"/>
                </a:solidFill>
                <a:latin typeface="Corbel" charset="0"/>
              </a:rPr>
              <a:t> (2004). POST‐FEMINISM AND POPULAR CULTURE, FEMINIST MEDIA STUDIES </a:t>
            </a:r>
            <a:r>
              <a:rPr lang="en-GB" sz="1600" cap="all" dirty="0">
                <a:solidFill>
                  <a:srgbClr val="000000"/>
                </a:solidFill>
                <a:latin typeface="Corbel" charset="0"/>
              </a:rPr>
              <a:t>[ONLINE] 4 (3), 255-264, AVAILABLE </a:t>
            </a:r>
            <a:r>
              <a:rPr lang="en-GB" sz="1600" cap="all" dirty="0">
                <a:latin typeface="Corbel" charset="0"/>
              </a:rPr>
              <a:t>FROM &lt;</a:t>
            </a:r>
            <a:r>
              <a:rPr lang="en-GB" sz="1600" cap="all" dirty="0">
                <a:latin typeface="Corbel" charset="0"/>
                <a:hlinkClick r:id="rId5">
                  <a:extLst>
                    <a:ext uri="{A12FA001-AC4F-418D-AE19-62706E023703}">
                      <ahyp:hlinkClr xmlns:ahyp="http://schemas.microsoft.com/office/drawing/2018/hyperlinkcolor" val="tx"/>
                    </a:ext>
                  </a:extLst>
                </a:hlinkClick>
              </a:rPr>
              <a:t>WWW.TANDFONLINE.COM</a:t>
            </a:r>
            <a:r>
              <a:rPr lang="en-GB" sz="1600" cap="all" dirty="0">
                <a:latin typeface="Corbel" charset="0"/>
              </a:rPr>
              <a:t>&gt; [12 MARCH 2019]</a:t>
            </a:r>
          </a:p>
          <a:p>
            <a:r>
              <a:rPr lang="en-US" sz="1600" dirty="0"/>
              <a:t>New World Encyclopedia (2019). </a:t>
            </a:r>
            <a:r>
              <a:rPr lang="en-US" sz="1600" i="1" dirty="0"/>
              <a:t>Sojourner Truth </a:t>
            </a:r>
            <a:r>
              <a:rPr lang="en-US" sz="1600" dirty="0"/>
              <a:t>[online] available from &lt;</a:t>
            </a:r>
            <a:r>
              <a:rPr lang="en-US" sz="1600" dirty="0">
                <a:hlinkClick r:id="rId6">
                  <a:extLst>
                    <a:ext uri="{A12FA001-AC4F-418D-AE19-62706E023703}">
                      <ahyp:hlinkClr xmlns:ahyp="http://schemas.microsoft.com/office/drawing/2018/hyperlinkcolor" val="tx"/>
                    </a:ext>
                  </a:extLst>
                </a:hlinkClick>
              </a:rPr>
              <a:t>http://www.newworldencyclopedia.org/entry/Sojourner_Truth</a:t>
            </a:r>
            <a:r>
              <a:rPr lang="en-US" sz="1600" dirty="0"/>
              <a:t>&gt; [12 March 2019]</a:t>
            </a:r>
          </a:p>
          <a:p>
            <a:r>
              <a:rPr lang="en-US" sz="1600" dirty="0"/>
              <a:t>Pacific University (2019). </a:t>
            </a:r>
            <a:r>
              <a:rPr lang="en-US" sz="1600" i="1" dirty="0"/>
              <a:t>Four Waves Feminism </a:t>
            </a:r>
            <a:r>
              <a:rPr lang="en-US" sz="1600" dirty="0"/>
              <a:t>[online] available from &lt;</a:t>
            </a:r>
            <a:r>
              <a:rPr lang="en-US" sz="1600" dirty="0">
                <a:hlinkClick r:id="rId7">
                  <a:extLst>
                    <a:ext uri="{A12FA001-AC4F-418D-AE19-62706E023703}">
                      <ahyp:hlinkClr xmlns:ahyp="http://schemas.microsoft.com/office/drawing/2018/hyperlinkcolor" val="tx"/>
                    </a:ext>
                  </a:extLst>
                </a:hlinkClick>
              </a:rPr>
              <a:t>https://www.pacificu.edu/about/media/four-waves-feminism&gt; [12 March 2019]</a:t>
            </a:r>
          </a:p>
          <a:p>
            <a:r>
              <a:rPr lang="en-GB" sz="1600" dirty="0"/>
              <a:t>Royal Shakespeare Company (2019). </a:t>
            </a:r>
            <a:r>
              <a:rPr lang="en-GB" sz="1600" i="1" dirty="0"/>
              <a:t>King Lear [online] available from &lt;</a:t>
            </a:r>
            <a:r>
              <a:rPr lang="en-GB" sz="1600" dirty="0">
                <a:hlinkClick r:id="rId8">
                  <a:extLst>
                    <a:ext uri="{A12FA001-AC4F-418D-AE19-62706E023703}">
                      <ahyp:hlinkClr xmlns:ahyp="http://schemas.microsoft.com/office/drawing/2018/hyperlinkcolor" val="tx"/>
                    </a:ext>
                  </a:extLst>
                </a:hlinkClick>
              </a:rPr>
              <a:t>https://www.rsc.org.uk/king-lear/about-</a:t>
            </a:r>
          </a:p>
          <a:p>
            <a:r>
              <a:rPr lang="en-GB" sz="1600" dirty="0">
                <a:hlinkClick r:id="rId8">
                  <a:extLst>
                    <a:ext uri="{A12FA001-AC4F-418D-AE19-62706E023703}">
                      <ahyp:hlinkClr xmlns:ahyp="http://schemas.microsoft.com/office/drawing/2018/hyperlinkcolor" val="tx"/>
                    </a:ext>
                  </a:extLst>
                </a:hlinkClick>
              </a:rPr>
              <a:t>the-play/dates-and-sources</a:t>
            </a:r>
            <a:r>
              <a:rPr lang="en-GB" sz="1600" dirty="0"/>
              <a:t>&gt; [10</a:t>
            </a:r>
            <a:r>
              <a:rPr lang="en-GB" sz="1600" baseline="30000" dirty="0"/>
              <a:t>th</a:t>
            </a:r>
            <a:r>
              <a:rPr lang="en-GB" sz="1600" dirty="0"/>
              <a:t> March 2019]</a:t>
            </a:r>
          </a:p>
          <a:p>
            <a:r>
              <a:rPr lang="en-GB" sz="1600" dirty="0"/>
              <a:t>The Stockton Postcolonial Project (2019). </a:t>
            </a:r>
            <a:r>
              <a:rPr lang="en-GB" sz="1600" i="1" dirty="0"/>
              <a:t>The Stockton Postcolonial Studies Project Home </a:t>
            </a:r>
            <a:r>
              <a:rPr lang="en-GB" sz="1600" dirty="0"/>
              <a:t>[online] available from </a:t>
            </a:r>
            <a:endParaRPr lang="en-GB" sz="1600" i="1" dirty="0"/>
          </a:p>
          <a:p>
            <a:r>
              <a:rPr lang="en-GB" sz="1600" i="1" dirty="0">
                <a:hlinkClick r:id="rId7">
                  <a:extLst>
                    <a:ext uri="{A12FA001-AC4F-418D-AE19-62706E023703}">
                      <ahyp:hlinkClr xmlns:ahyp="http://schemas.microsoft.com/office/drawing/2018/hyperlinkcolor" val="tx"/>
                    </a:ext>
                  </a:extLst>
                </a:hlinkClick>
              </a:rPr>
              <a:t>&lt;</a:t>
            </a:r>
            <a:r>
              <a:rPr lang="en-US" sz="1600" dirty="0">
                <a:hlinkClick r:id="rId7">
                  <a:extLst>
                    <a:ext uri="{A12FA001-AC4F-418D-AE19-62706E023703}">
                      <ahyp:hlinkClr xmlns:ahyp="http://schemas.microsoft.com/office/drawing/2018/hyperlinkcolor" val="tx"/>
                    </a:ext>
                  </a:extLst>
                </a:hlinkClick>
              </a:rPr>
              <a:t>https://blogs.stockton.edu/postcolonialstudies/domesticity-and-kitchens/american-feminism/first-wave-feminism/&gt; [12March 2019]</a:t>
            </a:r>
          </a:p>
          <a:p>
            <a:r>
              <a:rPr lang="en-GB" sz="1600" dirty="0">
                <a:latin typeface="Corbel" charset="0"/>
                <a:ea typeface="Corbel" charset="0"/>
                <a:cs typeface="Corbel" charset="0"/>
              </a:rPr>
              <a:t>Shelley, M. (2014) .</a:t>
            </a:r>
            <a:r>
              <a:rPr lang="en-GB" sz="1600" i="1" dirty="0">
                <a:latin typeface="Corbel" charset="0"/>
                <a:ea typeface="Corbel" charset="0"/>
                <a:cs typeface="Corbel" charset="0"/>
              </a:rPr>
              <a:t>Frankenstein, Open Road Media </a:t>
            </a:r>
            <a:r>
              <a:rPr lang="en-GB" sz="1600" dirty="0">
                <a:latin typeface="Corbel" charset="0"/>
                <a:ea typeface="Corbel" charset="0"/>
                <a:cs typeface="Corbel" charset="0"/>
              </a:rPr>
              <a:t>[online] available from: &lt;https://ebookcentral.proquest.com/lib/coventry/reader.action?docID=1799658&gt;. [13 March 2019]</a:t>
            </a:r>
          </a:p>
          <a:p>
            <a:r>
              <a:rPr lang="en-GB" sz="1600" dirty="0">
                <a:latin typeface="Corbel" charset="0"/>
              </a:rPr>
              <a:t>Women’s History (2019). </a:t>
            </a:r>
            <a:r>
              <a:rPr lang="en-GB" sz="1600" i="1" dirty="0">
                <a:latin typeface="Corbel" charset="0"/>
              </a:rPr>
              <a:t>Elizabeth Cady Stanton </a:t>
            </a:r>
            <a:r>
              <a:rPr lang="en-GB" sz="1600" dirty="0">
                <a:latin typeface="Corbel" charset="0"/>
              </a:rPr>
              <a:t>[online] available from</a:t>
            </a:r>
            <a:r>
              <a:rPr lang="en-GB" sz="1600" i="1" dirty="0">
                <a:latin typeface="Corbel" charset="0"/>
              </a:rPr>
              <a:t> </a:t>
            </a:r>
            <a:r>
              <a:rPr lang="en-US" sz="1600" dirty="0">
                <a:hlinkClick r:id="rId9" invalidUrl="https://www.womenshistory.org/education-resources/biographies/elizabeth-cady-stanton [12">
                  <a:extLst>
                    <a:ext uri="{A12FA001-AC4F-418D-AE19-62706E023703}">
                      <ahyp:hlinkClr xmlns:ahyp="http://schemas.microsoft.com/office/drawing/2018/hyperlinkcolor" val="tx"/>
                    </a:ext>
                  </a:extLst>
                </a:hlinkClick>
              </a:rPr>
              <a:t>https://www.womenshistory.org/education-resources/biographies/elizabeth-cady-stanton [12</a:t>
            </a:r>
            <a:r>
              <a:rPr lang="en-US" sz="1600" dirty="0"/>
              <a:t> March 2019]</a:t>
            </a:r>
          </a:p>
          <a:p>
            <a:endParaRPr lang="en-US" sz="1400" dirty="0"/>
          </a:p>
          <a:p>
            <a:endParaRPr lang="en-GB" sz="1400" dirty="0">
              <a:latin typeface="Corbel" charset="0"/>
              <a:ea typeface="Corbel" charset="0"/>
              <a:cs typeface="Corbel" charset="0"/>
            </a:endParaRPr>
          </a:p>
          <a:p>
            <a:br>
              <a:rPr lang="en-GB" sz="1400" dirty="0">
                <a:solidFill>
                  <a:srgbClr val="000000"/>
                </a:solidFill>
                <a:latin typeface="Corbel" charset="0"/>
              </a:rPr>
            </a:br>
            <a:endParaRPr lang="en-US" sz="1400" dirty="0"/>
          </a:p>
        </p:txBody>
      </p:sp>
    </p:spTree>
    <p:extLst>
      <p:ext uri="{BB962C8B-B14F-4D97-AF65-F5344CB8AC3E}">
        <p14:creationId xmlns:p14="http://schemas.microsoft.com/office/powerpoint/2010/main" val="157059380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5958" y="414733"/>
            <a:ext cx="10560474" cy="7848302"/>
          </a:xfrm>
          <a:prstGeom prst="rect">
            <a:avLst/>
          </a:prstGeom>
        </p:spPr>
        <p:txBody>
          <a:bodyPr wrap="square" anchor="t">
            <a:spAutoFit/>
          </a:bodyPr>
          <a:lstStyle/>
          <a:p>
            <a:r>
              <a:rPr lang="en-GB" b="1" u="sng" cap="all" dirty="0">
                <a:latin typeface="Corbel"/>
              </a:rPr>
              <a:t>LIST OF FIGURES</a:t>
            </a:r>
            <a:br>
              <a:rPr lang="en-GB" dirty="0">
                <a:latin typeface="Corbel" charset="0"/>
              </a:rPr>
            </a:br>
            <a:r>
              <a:rPr lang="en-GB" dirty="0"/>
              <a:t>Biography (2019). </a:t>
            </a:r>
            <a:r>
              <a:rPr lang="en-GB" i="1" dirty="0"/>
              <a:t>File: Simone-de-</a:t>
            </a:r>
            <a:r>
              <a:rPr lang="en-GB" i="1" dirty="0" err="1"/>
              <a:t>beauvoir</a:t>
            </a:r>
            <a:r>
              <a:rPr lang="en-GB" i="1" dirty="0"/>
              <a:t> </a:t>
            </a:r>
            <a:r>
              <a:rPr lang="en-GB" dirty="0"/>
              <a:t>[online] available from &lt;https://www.biography.com/people/simone-de-beauvoir-9269063&gt;</a:t>
            </a:r>
            <a:r>
              <a:rPr lang="en-US" dirty="0"/>
              <a:t> [12 March 2019]</a:t>
            </a:r>
          </a:p>
          <a:p>
            <a:r>
              <a:rPr lang="en-GB" dirty="0" err="1"/>
              <a:t>Croall</a:t>
            </a:r>
            <a:r>
              <a:rPr lang="en-GB" dirty="0"/>
              <a:t>, J. (2015). </a:t>
            </a:r>
            <a:r>
              <a:rPr lang="en-GB" i="1" dirty="0"/>
              <a:t>FILE</a:t>
            </a:r>
            <a:r>
              <a:rPr lang="en-GB" dirty="0"/>
              <a:t>: King Lear Book Cover [online] available from &lt;</a:t>
            </a:r>
            <a:r>
              <a:rPr lang="en-GB" dirty="0">
                <a:hlinkClick r:id="rId2">
                  <a:extLst>
                    <a:ext uri="{A12FA001-AC4F-418D-AE19-62706E023703}">
                      <ahyp:hlinkClr xmlns:ahyp="http://schemas.microsoft.com/office/drawing/2018/hyperlinkcolor" val="tx"/>
                    </a:ext>
                  </a:extLst>
                </a:hlinkClick>
              </a:rPr>
              <a:t>https://www.bloomsbury.com/uk/performing-king-lear-9781474223874/</a:t>
            </a:r>
            <a:r>
              <a:rPr lang="en-US" dirty="0"/>
              <a:t>&gt; [12 March 2019]</a:t>
            </a:r>
          </a:p>
          <a:p>
            <a:r>
              <a:rPr lang="en-GB" dirty="0"/>
              <a:t>Drury University (2019). </a:t>
            </a:r>
            <a:r>
              <a:rPr lang="en-GB" i="1" dirty="0"/>
              <a:t>FILE</a:t>
            </a:r>
            <a:r>
              <a:rPr lang="en-GB" dirty="0"/>
              <a:t>: </a:t>
            </a:r>
            <a:r>
              <a:rPr lang="en-GB" i="1" dirty="0"/>
              <a:t>Picture1.jpg </a:t>
            </a:r>
            <a:r>
              <a:rPr lang="en-GB" dirty="0"/>
              <a:t>[online] available from &lt;</a:t>
            </a:r>
          </a:p>
          <a:p>
            <a:r>
              <a:rPr lang="en-GB" dirty="0">
                <a:hlinkClick r:id="rId3">
                  <a:extLst>
                    <a:ext uri="{A12FA001-AC4F-418D-AE19-62706E023703}">
                      <ahyp:hlinkClr xmlns:ahyp="http://schemas.microsoft.com/office/drawing/2018/hyperlinkcolor" val="tx"/>
                    </a:ext>
                  </a:extLst>
                </a:hlinkClick>
              </a:rPr>
              <a:t>&lt;http://humanities.drury.edu/wp-content/uploads/2016/01/Picture1.jpg</a:t>
            </a:r>
            <a:r>
              <a:rPr lang="en-US" dirty="0"/>
              <a:t>&gt; [12 March 2019]</a:t>
            </a:r>
          </a:p>
          <a:p>
            <a:r>
              <a:rPr lang="en-GB" dirty="0">
                <a:latin typeface="Corbel" charset="0"/>
              </a:rPr>
              <a:t>Wikimedia Commons (2019). </a:t>
            </a:r>
            <a:r>
              <a:rPr lang="en-GB" i="1" dirty="0">
                <a:latin typeface="Corbel" charset="0"/>
              </a:rPr>
              <a:t>FILE</a:t>
            </a:r>
            <a:r>
              <a:rPr lang="en-GB" dirty="0">
                <a:latin typeface="Corbel" charset="0"/>
              </a:rPr>
              <a:t>: Black and Pink Feminism Symbol.png [online] available from &lt;https://commons.wikimedia.org/w/index.php?title=Special:Search&amp;search=feminist+symbol&amp;fulltext=1&amp;profile=default#/media/File:Pink-and-Black_Feminist_Symbol.png&gt;</a:t>
            </a:r>
            <a:r>
              <a:rPr lang="en-US" dirty="0"/>
              <a:t> [12 March 2019]</a:t>
            </a:r>
          </a:p>
          <a:p>
            <a:r>
              <a:rPr lang="en-GB" cap="all" dirty="0">
                <a:latin typeface="Corbel"/>
              </a:rPr>
              <a:t>WIKIMEDIA COMMONS (20190). </a:t>
            </a:r>
            <a:r>
              <a:rPr lang="en-GB" i="1" cap="all" dirty="0">
                <a:latin typeface="Corbel"/>
              </a:rPr>
              <a:t>FILE: </a:t>
            </a:r>
          </a:p>
          <a:p>
            <a:r>
              <a:rPr lang="en-GB" i="1" cap="all" dirty="0">
                <a:latin typeface="Corbel"/>
              </a:rPr>
              <a:t>BLACK_GIRLS_ARE_MAGIC.JPG </a:t>
            </a:r>
            <a:r>
              <a:rPr lang="en-GB" cap="all" dirty="0">
                <a:latin typeface="Corbel"/>
              </a:rPr>
              <a:t>[ONLINE] AVAILABLE FROM &lt;HTTP://WWW.WIKIMEDIACOMMONS.COM</a:t>
            </a:r>
            <a:r>
              <a:rPr lang="en-US" dirty="0"/>
              <a:t>&gt; [12 March 2019]</a:t>
            </a:r>
          </a:p>
          <a:p>
            <a:r>
              <a:rPr lang="en-GB" cap="all" dirty="0">
                <a:latin typeface="Corbel"/>
              </a:rPr>
              <a:t>WIKIMEDIA COMMONS (2019). </a:t>
            </a:r>
            <a:r>
              <a:rPr lang="en-GB" i="1" cap="all" dirty="0">
                <a:latin typeface="Corbel"/>
              </a:rPr>
              <a:t>FILE</a:t>
            </a:r>
            <a:r>
              <a:rPr lang="en-GB" cap="all" dirty="0">
                <a:latin typeface="Corbel"/>
              </a:rPr>
              <a:t>: </a:t>
            </a:r>
            <a:r>
              <a:rPr lang="en-GB" i="1" cap="all" dirty="0">
                <a:latin typeface="Corbel"/>
              </a:rPr>
              <a:t>CHIMAMANDA_NGOZI_ADICHIE_9374.JPG </a:t>
            </a:r>
            <a:r>
              <a:rPr lang="en-GB" cap="all" dirty="0">
                <a:latin typeface="Corbel"/>
              </a:rPr>
              <a:t>[ONLINE] AVAILABLE FROM &lt;HTTP://WWW.WIKIMEDIACOMMONS.COM</a:t>
            </a:r>
            <a:r>
              <a:rPr lang="en-US" dirty="0"/>
              <a:t>&gt; [12 March 2019]</a:t>
            </a:r>
          </a:p>
          <a:p>
            <a:r>
              <a:rPr lang="en-GB" cap="all" dirty="0">
                <a:latin typeface="Corbel"/>
              </a:rPr>
              <a:t>WIKIMEDIA COMMONS (2019). </a:t>
            </a:r>
            <a:r>
              <a:rPr lang="en-GB" i="1" cap="all" dirty="0">
                <a:latin typeface="Corbel"/>
              </a:rPr>
              <a:t>FILE</a:t>
            </a:r>
            <a:r>
              <a:rPr lang="en-GB" cap="all" dirty="0">
                <a:latin typeface="Corbel"/>
              </a:rPr>
              <a:t>: </a:t>
            </a:r>
            <a:r>
              <a:rPr lang="en-GB" i="1" cap="all" dirty="0">
                <a:latin typeface="Corbel"/>
              </a:rPr>
              <a:t>GENDER_EQUALITY_(6066)_-_THE_NOUN_PROJECT.SVG </a:t>
            </a:r>
            <a:r>
              <a:rPr lang="en-GB" cap="all" dirty="0">
                <a:latin typeface="Corbel"/>
              </a:rPr>
              <a:t>[ONLINE] AVAILABLE FROM &lt;HTTP://WWW.WIKIMEDIACOMMONS.COM</a:t>
            </a:r>
            <a:r>
              <a:rPr lang="en-US" dirty="0"/>
              <a:t>&gt; [12 March 2019]</a:t>
            </a:r>
          </a:p>
          <a:p>
            <a:r>
              <a:rPr lang="en-GB" cap="all" dirty="0">
                <a:latin typeface="Corbel"/>
              </a:rPr>
              <a:t>WIKIMEDIA COMMONS (2019). </a:t>
            </a:r>
            <a:r>
              <a:rPr lang="en-GB" i="1" cap="all" dirty="0">
                <a:latin typeface="Corbel"/>
              </a:rPr>
              <a:t>FILE</a:t>
            </a:r>
            <a:r>
              <a:rPr lang="en-GB" cap="all" dirty="0">
                <a:latin typeface="Corbel"/>
              </a:rPr>
              <a:t>: </a:t>
            </a:r>
            <a:r>
              <a:rPr lang="en-GB" i="1" cap="all" dirty="0">
                <a:latin typeface="Corbel"/>
              </a:rPr>
              <a:t>PICTURE_FRAME_ICON.PNG</a:t>
            </a:r>
            <a:r>
              <a:rPr lang="en-GB" cap="all" dirty="0">
                <a:latin typeface="Corbel"/>
              </a:rPr>
              <a:t> [ONLINE] AVAILABLE FROM &lt;</a:t>
            </a:r>
            <a:r>
              <a:rPr lang="en-GB" cap="all" dirty="0">
                <a:latin typeface="Corbel"/>
                <a:hlinkClick r:id="rId4">
                  <a:extLst>
                    <a:ext uri="{A12FA001-AC4F-418D-AE19-62706E023703}">
                      <ahyp:hlinkClr xmlns:ahyp="http://schemas.microsoft.com/office/drawing/2018/hyperlinkcolor" val="tx"/>
                    </a:ext>
                  </a:extLst>
                </a:hlinkClick>
              </a:rPr>
              <a:t>HTTP://WWW.WIKIMEDIACOMMONS.COM</a:t>
            </a:r>
            <a:r>
              <a:rPr lang="en-US" dirty="0"/>
              <a:t>&gt; [12 March 2019]</a:t>
            </a:r>
          </a:p>
          <a:p>
            <a:r>
              <a:rPr lang="en-GB" dirty="0"/>
              <a:t>Vox (2019</a:t>
            </a:r>
            <a:r>
              <a:rPr lang="en-GB"/>
              <a:t>) </a:t>
            </a:r>
            <a:r>
              <a:rPr lang="en-GB" i="1"/>
              <a:t>FILE: </a:t>
            </a:r>
            <a:r>
              <a:rPr lang="en-GB" i="1" dirty="0"/>
              <a:t>Feminism-waves-explained-first-second-third-fourth [online] available from</a:t>
            </a:r>
          </a:p>
          <a:p>
            <a:r>
              <a:rPr lang="en-GB" dirty="0"/>
              <a:t> &lt;</a:t>
            </a:r>
            <a:r>
              <a:rPr lang="en-GB" dirty="0">
                <a:hlinkClick r:id="rId5">
                  <a:extLst>
                    <a:ext uri="{A12FA001-AC4F-418D-AE19-62706E023703}">
                      <ahyp:hlinkClr xmlns:ahyp="http://schemas.microsoft.com/office/drawing/2018/hyperlinkcolor" val="tx"/>
                    </a:ext>
                  </a:extLst>
                </a:hlinkClick>
              </a:rPr>
              <a:t>https://www.vox.com/2018/3/20/16955588/feminism-waves-explained-first-second-third-fourth</a:t>
            </a:r>
            <a:r>
              <a:rPr lang="en-US" dirty="0"/>
              <a:t>&gt; [12 March 2019]</a:t>
            </a:r>
          </a:p>
          <a:p>
            <a:endParaRPr lang="en-GB" cap="all" dirty="0">
              <a:solidFill>
                <a:srgbClr val="000000"/>
              </a:solidFill>
            </a:endParaRPr>
          </a:p>
          <a:p>
            <a:endParaRPr lang="en-GB" dirty="0">
              <a:latin typeface="Corbel" charset="0"/>
            </a:endParaRPr>
          </a:p>
          <a:p>
            <a:endParaRPr lang="en-GB" dirty="0">
              <a:latin typeface="Corbel" charset="0"/>
            </a:endParaRPr>
          </a:p>
          <a:p>
            <a:br>
              <a:rPr lang="en-GB" dirty="0">
                <a:latin typeface="Corbel" charset="0"/>
              </a:rPr>
            </a:br>
            <a:endParaRPr lang="en-GB" dirty="0">
              <a:latin typeface="Corbel" charset="0"/>
            </a:endParaRPr>
          </a:p>
        </p:txBody>
      </p:sp>
    </p:spTree>
    <p:extLst>
      <p:ext uri="{BB962C8B-B14F-4D97-AF65-F5344CB8AC3E}">
        <p14:creationId xmlns:p14="http://schemas.microsoft.com/office/powerpoint/2010/main" val="162885490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FF5F4-B185-4A7B-A0DD-3EDC0369CECE}"/>
              </a:ext>
            </a:extLst>
          </p:cNvPr>
          <p:cNvSpPr>
            <a:spLocks noGrp="1"/>
          </p:cNvSpPr>
          <p:nvPr>
            <p:ph type="title"/>
          </p:nvPr>
        </p:nvSpPr>
        <p:spPr>
          <a:xfrm>
            <a:off x="791816" y="2980337"/>
            <a:ext cx="11135140" cy="4952492"/>
          </a:xfrm>
        </p:spPr>
        <p:txBody>
          <a:bodyPr/>
          <a:lstStyle/>
          <a:p>
            <a:pPr algn="ctr"/>
            <a:br>
              <a:rPr lang="en-GB"/>
            </a:br>
            <a:r>
              <a:rPr lang="en-GB" sz="9600"/>
              <a:t>What is Feminism?</a:t>
            </a:r>
          </a:p>
        </p:txBody>
      </p:sp>
      <p:sp>
        <p:nvSpPr>
          <p:cNvPr id="4" name="Title 1">
            <a:extLst>
              <a:ext uri="{FF2B5EF4-FFF2-40B4-BE49-F238E27FC236}">
                <a16:creationId xmlns:a16="http://schemas.microsoft.com/office/drawing/2014/main" id="{F647EE87-4114-4B90-A9B8-3AEC60F66DA7}"/>
              </a:ext>
            </a:extLst>
          </p:cNvPr>
          <p:cNvSpPr txBox="1">
            <a:spLocks/>
          </p:cNvSpPr>
          <p:nvPr/>
        </p:nvSpPr>
        <p:spPr>
          <a:xfrm>
            <a:off x="2055742" y="416042"/>
            <a:ext cx="8955158" cy="2843993"/>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5000" b="0" i="1" kern="1200" baseline="0">
                <a:solidFill>
                  <a:schemeClr val="accent1"/>
                </a:solidFill>
                <a:latin typeface="+mj-lt"/>
                <a:ea typeface="+mj-ea"/>
                <a:cs typeface="+mj-cs"/>
              </a:defRPr>
            </a:lvl1pPr>
          </a:lstStyle>
          <a:p>
            <a:pPr algn="ctr"/>
            <a:br>
              <a:rPr lang="en-GB"/>
            </a:br>
            <a:r>
              <a:rPr lang="en-GB" sz="9600"/>
              <a:t>So….</a:t>
            </a:r>
          </a:p>
        </p:txBody>
      </p:sp>
    </p:spTree>
    <p:extLst>
      <p:ext uri="{BB962C8B-B14F-4D97-AF65-F5344CB8AC3E}">
        <p14:creationId xmlns:p14="http://schemas.microsoft.com/office/powerpoint/2010/main" val="692405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curtains"/>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87">
                                          <p:stCondLst>
                                            <p:cond delay="0"/>
                                          </p:stCondLst>
                                        </p:cTn>
                                        <p:tgtEl>
                                          <p:spTgt spid="4"/>
                                        </p:tgtEl>
                                      </p:cBhvr>
                                    </p:animEffect>
                                    <p:anim calcmode="lin" valueType="num">
                                      <p:cBhvr>
                                        <p:cTn id="8" dur="27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0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00" tmFilter="0, 0; 0.125,0.2665; 0.25,0.4; 0.375,0.465; 0.5,0.5;  0.625,0.535; 0.75,0.6; 0.875,0.7335; 1,1">
                                          <p:stCondLst>
                                            <p:cond delay="100"/>
                                          </p:stCondLst>
                                        </p:cTn>
                                        <p:tgtEl>
                                          <p:spTgt spid="4"/>
                                        </p:tgtEl>
                                        <p:attrNameLst>
                                          <p:attrName>ppt_y</p:attrName>
                                        </p:attrNameLst>
                                      </p:cBhvr>
                                      <p:tavLst>
                                        <p:tav tm="0" fmla="#ppt_y-sin(pi*$)/9">
                                          <p:val>
                                            <p:fltVal val="0"/>
                                          </p:val>
                                        </p:tav>
                                        <p:tav tm="100000">
                                          <p:val>
                                            <p:fltVal val="1"/>
                                          </p:val>
                                        </p:tav>
                                      </p:tavLst>
                                    </p:anim>
                                    <p:anim calcmode="lin" valueType="num">
                                      <p:cBhvr>
                                        <p:cTn id="11" dur="50" tmFilter="0, 0; 0.125,0.2665; 0.25,0.4; 0.375,0.465; 0.5,0.5;  0.625,0.535; 0.75,0.6; 0.875,0.7335; 1,1">
                                          <p:stCondLst>
                                            <p:cond delay="199"/>
                                          </p:stCondLst>
                                        </p:cTn>
                                        <p:tgtEl>
                                          <p:spTgt spid="4"/>
                                        </p:tgtEl>
                                        <p:attrNameLst>
                                          <p:attrName>ppt_y</p:attrName>
                                        </p:attrNameLst>
                                      </p:cBhvr>
                                      <p:tavLst>
                                        <p:tav tm="0" fmla="#ppt_y-sin(pi*$)/27">
                                          <p:val>
                                            <p:fltVal val="0"/>
                                          </p:val>
                                        </p:tav>
                                        <p:tav tm="100000">
                                          <p:val>
                                            <p:fltVal val="1"/>
                                          </p:val>
                                        </p:tav>
                                      </p:tavLst>
                                    </p:anim>
                                    <p:anim calcmode="lin" valueType="num">
                                      <p:cBhvr>
                                        <p:cTn id="12" dur="25" tmFilter="0, 0; 0.125,0.2665; 0.25,0.4; 0.375,0.465; 0.5,0.5;  0.625,0.535; 0.75,0.6; 0.875,0.7335; 1,1">
                                          <p:stCondLst>
                                            <p:cond delay="248"/>
                                          </p:stCondLst>
                                        </p:cTn>
                                        <p:tgtEl>
                                          <p:spTgt spid="4"/>
                                        </p:tgtEl>
                                        <p:attrNameLst>
                                          <p:attrName>ppt_y</p:attrName>
                                        </p:attrNameLst>
                                      </p:cBhvr>
                                      <p:tavLst>
                                        <p:tav tm="0" fmla="#ppt_y-sin(pi*$)/81">
                                          <p:val>
                                            <p:fltVal val="0"/>
                                          </p:val>
                                        </p:tav>
                                        <p:tav tm="100000">
                                          <p:val>
                                            <p:fltVal val="1"/>
                                          </p:val>
                                        </p:tav>
                                      </p:tavLst>
                                    </p:anim>
                                    <p:animScale>
                                      <p:cBhvr>
                                        <p:cTn id="13" dur="4">
                                          <p:stCondLst>
                                            <p:cond delay="98"/>
                                          </p:stCondLst>
                                        </p:cTn>
                                        <p:tgtEl>
                                          <p:spTgt spid="4"/>
                                        </p:tgtEl>
                                      </p:cBhvr>
                                      <p:to x="100000" y="60000"/>
                                    </p:animScale>
                                    <p:animScale>
                                      <p:cBhvr>
                                        <p:cTn id="14" dur="25" decel="50000">
                                          <p:stCondLst>
                                            <p:cond delay="101"/>
                                          </p:stCondLst>
                                        </p:cTn>
                                        <p:tgtEl>
                                          <p:spTgt spid="4"/>
                                        </p:tgtEl>
                                      </p:cBhvr>
                                      <p:to x="100000" y="100000"/>
                                    </p:animScale>
                                    <p:animScale>
                                      <p:cBhvr>
                                        <p:cTn id="15" dur="4">
                                          <p:stCondLst>
                                            <p:cond delay="197"/>
                                          </p:stCondLst>
                                        </p:cTn>
                                        <p:tgtEl>
                                          <p:spTgt spid="4"/>
                                        </p:tgtEl>
                                      </p:cBhvr>
                                      <p:to x="100000" y="80000"/>
                                    </p:animScale>
                                    <p:animScale>
                                      <p:cBhvr>
                                        <p:cTn id="16" dur="25" decel="50000">
                                          <p:stCondLst>
                                            <p:cond delay="201"/>
                                          </p:stCondLst>
                                        </p:cTn>
                                        <p:tgtEl>
                                          <p:spTgt spid="4"/>
                                        </p:tgtEl>
                                      </p:cBhvr>
                                      <p:to x="100000" y="100000"/>
                                    </p:animScale>
                                    <p:animScale>
                                      <p:cBhvr>
                                        <p:cTn id="17" dur="4">
                                          <p:stCondLst>
                                            <p:cond delay="246"/>
                                          </p:stCondLst>
                                        </p:cTn>
                                        <p:tgtEl>
                                          <p:spTgt spid="4"/>
                                        </p:tgtEl>
                                      </p:cBhvr>
                                      <p:to x="100000" y="90000"/>
                                    </p:animScale>
                                    <p:animScale>
                                      <p:cBhvr>
                                        <p:cTn id="18" dur="25" decel="50000">
                                          <p:stCondLst>
                                            <p:cond delay="250"/>
                                          </p:stCondLst>
                                        </p:cTn>
                                        <p:tgtEl>
                                          <p:spTgt spid="4"/>
                                        </p:tgtEl>
                                      </p:cBhvr>
                                      <p:to x="100000" y="100000"/>
                                    </p:animScale>
                                    <p:animScale>
                                      <p:cBhvr>
                                        <p:cTn id="19" dur="4">
                                          <p:stCondLst>
                                            <p:cond delay="271"/>
                                          </p:stCondLst>
                                        </p:cTn>
                                        <p:tgtEl>
                                          <p:spTgt spid="4"/>
                                        </p:tgtEl>
                                      </p:cBhvr>
                                      <p:to x="100000" y="95000"/>
                                    </p:animScale>
                                    <p:animScale>
                                      <p:cBhvr>
                                        <p:cTn id="20" dur="25" decel="50000">
                                          <p:stCondLst>
                                            <p:cond delay="275"/>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D0BA51-A288-414B-9AD5-6F05BEF22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B46F6A-AF9D-4876-B6C7-422533D41181}"/>
              </a:ext>
            </a:extLst>
          </p:cNvPr>
          <p:cNvSpPr>
            <a:spLocks noGrp="1"/>
          </p:cNvSpPr>
          <p:nvPr>
            <p:ph type="title"/>
          </p:nvPr>
        </p:nvSpPr>
        <p:spPr>
          <a:xfrm>
            <a:off x="762000" y="559678"/>
            <a:ext cx="3567915" cy="4952492"/>
          </a:xfrm>
        </p:spPr>
        <p:txBody>
          <a:bodyPr>
            <a:normAutofit/>
          </a:bodyPr>
          <a:lstStyle/>
          <a:p>
            <a:r>
              <a:rPr lang="en-GB" u="sng">
                <a:solidFill>
                  <a:srgbClr val="FFFFFF"/>
                </a:solidFill>
              </a:rPr>
              <a:t>1</a:t>
            </a:r>
            <a:r>
              <a:rPr lang="en-GB" u="sng" baseline="30000">
                <a:solidFill>
                  <a:srgbClr val="FFFFFF"/>
                </a:solidFill>
              </a:rPr>
              <a:t>st</a:t>
            </a:r>
            <a:r>
              <a:rPr lang="en-GB" u="sng">
                <a:solidFill>
                  <a:srgbClr val="FFFFFF"/>
                </a:solidFill>
              </a:rPr>
              <a:t> Wave Feminism </a:t>
            </a:r>
          </a:p>
        </p:txBody>
      </p:sp>
      <p:cxnSp>
        <p:nvCxnSpPr>
          <p:cNvPr id="12" name="Straight Connector 11">
            <a:extLst>
              <a:ext uri="{FF2B5EF4-FFF2-40B4-BE49-F238E27FC236}">
                <a16:creationId xmlns:a16="http://schemas.microsoft.com/office/drawing/2014/main" id="{E3C328CD-1F1D-4A5A-9C44-666EEE4307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B750C91-D142-4D02-932A-DEEBEC5BE1BA}"/>
              </a:ext>
            </a:extLst>
          </p:cNvPr>
          <p:cNvGraphicFramePr>
            <a:graphicFrameLocks noGrp="1"/>
          </p:cNvGraphicFramePr>
          <p:nvPr>
            <p:ph idx="1"/>
            <p:extLst>
              <p:ext uri="{D42A27DB-BD31-4B8C-83A1-F6EECF244321}">
                <p14:modId xmlns:p14="http://schemas.microsoft.com/office/powerpoint/2010/main" val="3685995330"/>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AUDIO-2019-03-18-11-45-11.m4a">
            <a:hlinkClick r:id="" action="ppaction://media"/>
          </p:cNvPr>
          <p:cNvPicPr>
            <a:picLocks noChangeAspect="1"/>
          </p:cNvPicPr>
          <p:nvPr>
            <a:audioFile r:link="rId2"/>
            <p:extLst>
              <p:ext uri="{DAA4B4D4-6D71-4841-9C94-3DE7FCFB9230}">
                <p14:media xmlns:p14="http://schemas.microsoft.com/office/powerpoint/2010/main" r:embed="rId1">
                  <p14:fade in="250" out="250"/>
                </p14:media>
              </p:ext>
            </p:extLst>
          </p:nvPr>
        </p:nvPicPr>
        <p:blipFill>
          <a:blip r:embed="rId9"/>
          <a:stretch>
            <a:fillRect/>
          </a:stretch>
        </p:blipFill>
        <p:spPr>
          <a:xfrm>
            <a:off x="355599" y="258852"/>
            <a:ext cx="812800" cy="812800"/>
          </a:xfrm>
          <a:prstGeom prst="rect">
            <a:avLst/>
          </a:prstGeom>
        </p:spPr>
      </p:pic>
    </p:spTree>
    <p:extLst>
      <p:ext uri="{BB962C8B-B14F-4D97-AF65-F5344CB8AC3E}">
        <p14:creationId xmlns:p14="http://schemas.microsoft.com/office/powerpoint/2010/main" val="1191379604"/>
      </p:ext>
    </p:extLst>
  </p:cSld>
  <p:clrMapOvr>
    <a:masterClrMapping/>
  </p:clrMapOvr>
  <mc:AlternateContent xmlns:mc="http://schemas.openxmlformats.org/markup-compatibility/2006" xmlns:p15="http://schemas.microsoft.com/office/powerpoint/2012/main">
    <mc:Choice Requires="p15">
      <p:transition advClick="0" advTm="30000">
        <p15:prstTrans prst="origami"/>
      </p:transition>
    </mc:Choice>
    <mc:Fallback xmlns="">
      <p:transition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D4C0-4172-46C4-84F2-CB05E06C9AB6}"/>
              </a:ext>
            </a:extLst>
          </p:cNvPr>
          <p:cNvSpPr>
            <a:spLocks noGrp="1"/>
          </p:cNvSpPr>
          <p:nvPr>
            <p:ph type="title"/>
          </p:nvPr>
        </p:nvSpPr>
        <p:spPr>
          <a:xfrm>
            <a:off x="762000" y="559678"/>
            <a:ext cx="4470400" cy="1813104"/>
          </a:xfrm>
        </p:spPr>
        <p:txBody>
          <a:bodyPr>
            <a:normAutofit/>
          </a:bodyPr>
          <a:lstStyle/>
          <a:p>
            <a:r>
              <a:rPr lang="en-US" sz="2000"/>
              <a:t>Elizabeth Cady Stanton</a:t>
            </a:r>
            <a:br>
              <a:rPr lang="en-US" sz="2000"/>
            </a:br>
            <a:r>
              <a:rPr lang="en-US" sz="2000"/>
              <a:t>(1815-1902)</a:t>
            </a:r>
          </a:p>
        </p:txBody>
      </p:sp>
      <p:sp>
        <p:nvSpPr>
          <p:cNvPr id="3" name="Content Placeholder 2">
            <a:extLst>
              <a:ext uri="{FF2B5EF4-FFF2-40B4-BE49-F238E27FC236}">
                <a16:creationId xmlns:a16="http://schemas.microsoft.com/office/drawing/2014/main" id="{095A1C90-6003-4C65-8B6A-9872BF9CDAEF}"/>
              </a:ext>
            </a:extLst>
          </p:cNvPr>
          <p:cNvSpPr>
            <a:spLocks noGrp="1"/>
          </p:cNvSpPr>
          <p:nvPr>
            <p:ph idx="1"/>
          </p:nvPr>
        </p:nvSpPr>
        <p:spPr>
          <a:xfrm>
            <a:off x="1649506" y="1219146"/>
            <a:ext cx="3833906" cy="3324204"/>
          </a:xfrm>
        </p:spPr>
        <p:txBody>
          <a:bodyPr vert="horz" lIns="91440" tIns="45720" rIns="91440" bIns="45720" rtlCol="0" anchor="t">
            <a:normAutofit/>
          </a:bodyPr>
          <a:lstStyle/>
          <a:p>
            <a:pPr marL="283210" indent="-283210"/>
            <a:r>
              <a:rPr lang="en-US" sz="1400"/>
              <a:t>A key figure associated with the women's rights and suffrage movements.</a:t>
            </a:r>
          </a:p>
          <a:p>
            <a:pPr marL="283210" indent="-283210"/>
            <a:r>
              <a:rPr lang="en-US" sz="1400"/>
              <a:t>Elizabeth Cady Stanton was key in drafting the Seneca Falls Declaration which outlined new movement's, ideology and political strategies.</a:t>
            </a:r>
          </a:p>
        </p:txBody>
      </p:sp>
      <p:pic>
        <p:nvPicPr>
          <p:cNvPr id="5" name="Picture 4" descr="A vintage photo of a person&#10;&#10;Description generated with very high confidence">
            <a:extLst>
              <a:ext uri="{FF2B5EF4-FFF2-40B4-BE49-F238E27FC236}">
                <a16:creationId xmlns:a16="http://schemas.microsoft.com/office/drawing/2014/main" id="{A8677EFB-9480-4528-B114-D545296C8FA1}"/>
              </a:ext>
            </a:extLst>
          </p:cNvPr>
          <p:cNvPicPr>
            <a:picLocks noChangeAspect="1"/>
          </p:cNvPicPr>
          <p:nvPr/>
        </p:nvPicPr>
        <p:blipFill rotWithShape="1">
          <a:blip r:embed="rId2"/>
          <a:srcRect b="31179"/>
          <a:stretch/>
        </p:blipFill>
        <p:spPr>
          <a:xfrm>
            <a:off x="7540644" y="3184716"/>
            <a:ext cx="3383280" cy="3291022"/>
          </a:xfrm>
          <a:prstGeom prst="rect">
            <a:avLst/>
          </a:prstGeom>
        </p:spPr>
      </p:pic>
      <p:pic>
        <p:nvPicPr>
          <p:cNvPr id="10" name="Picture 4" descr="A vintage photo of a person&#10;&#10;Description generated with very high confidence">
            <a:extLst>
              <a:ext uri="{FF2B5EF4-FFF2-40B4-BE49-F238E27FC236}">
                <a16:creationId xmlns:a16="http://schemas.microsoft.com/office/drawing/2014/main" id="{A6DF2952-0159-420B-85A6-F258288A2113}"/>
              </a:ext>
            </a:extLst>
          </p:cNvPr>
          <p:cNvPicPr>
            <a:picLocks noChangeAspect="1"/>
          </p:cNvPicPr>
          <p:nvPr/>
        </p:nvPicPr>
        <p:blipFill rotWithShape="1">
          <a:blip r:embed="rId3"/>
          <a:srcRect r="3" b="13951"/>
          <a:stretch/>
        </p:blipFill>
        <p:spPr>
          <a:xfrm>
            <a:off x="5674783" y="530979"/>
            <a:ext cx="3385845" cy="3368299"/>
          </a:xfrm>
          <a:custGeom>
            <a:avLst/>
            <a:gdLst>
              <a:gd name="connsiteX0" fmla="*/ 0 w 3767328"/>
              <a:gd name="connsiteY0" fmla="*/ 0 h 3747805"/>
              <a:gd name="connsiteX1" fmla="*/ 3767328 w 3767328"/>
              <a:gd name="connsiteY1" fmla="*/ 0 h 3747805"/>
              <a:gd name="connsiteX2" fmla="*/ 3767328 w 3767328"/>
              <a:gd name="connsiteY2" fmla="*/ 2778856 h 3747805"/>
              <a:gd name="connsiteX3" fmla="*/ 1896721 w 3767328"/>
              <a:gd name="connsiteY3" fmla="*/ 2778856 h 3747805"/>
              <a:gd name="connsiteX4" fmla="*/ 1896721 w 3767328"/>
              <a:gd name="connsiteY4" fmla="*/ 3747805 h 3747805"/>
              <a:gd name="connsiteX5" fmla="*/ 0 w 3767328"/>
              <a:gd name="connsiteY5" fmla="*/ 3747805 h 374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328" h="3747805">
                <a:moveTo>
                  <a:pt x="0" y="0"/>
                </a:moveTo>
                <a:lnTo>
                  <a:pt x="3767328" y="0"/>
                </a:lnTo>
                <a:lnTo>
                  <a:pt x="3767328" y="2778856"/>
                </a:lnTo>
                <a:lnTo>
                  <a:pt x="1896721" y="2778856"/>
                </a:lnTo>
                <a:lnTo>
                  <a:pt x="1896721" y="3747805"/>
                </a:lnTo>
                <a:lnTo>
                  <a:pt x="0" y="3747805"/>
                </a:lnTo>
                <a:close/>
              </a:path>
            </a:pathLst>
          </a:custGeom>
        </p:spPr>
      </p:pic>
      <p:sp>
        <p:nvSpPr>
          <p:cNvPr id="11" name="TextBox 10">
            <a:extLst>
              <a:ext uri="{FF2B5EF4-FFF2-40B4-BE49-F238E27FC236}">
                <a16:creationId xmlns:a16="http://schemas.microsoft.com/office/drawing/2014/main" id="{276E9697-5277-4F9B-9B9A-0E5F42E34F42}"/>
              </a:ext>
            </a:extLst>
          </p:cNvPr>
          <p:cNvSpPr txBox="1"/>
          <p:nvPr/>
        </p:nvSpPr>
        <p:spPr>
          <a:xfrm>
            <a:off x="5273749" y="4582632"/>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solidFill>
                  <a:srgbClr val="E927B2"/>
                </a:solidFill>
                <a:latin typeface="Century Schoolbook"/>
              </a:rPr>
              <a:t>Sojourner Truth</a:t>
            </a:r>
            <a:br>
              <a:rPr lang="en-US" dirty="0">
                <a:latin typeface="Century Schoolbook"/>
              </a:rPr>
            </a:br>
            <a:r>
              <a:rPr lang="en-US" i="1" dirty="0">
                <a:solidFill>
                  <a:srgbClr val="E927B2"/>
                </a:solidFill>
                <a:latin typeface="Century Schoolbook"/>
              </a:rPr>
              <a:t>(1797-1883)</a:t>
            </a:r>
            <a:endParaRPr lang="en-US" dirty="0"/>
          </a:p>
        </p:txBody>
      </p:sp>
      <p:sp>
        <p:nvSpPr>
          <p:cNvPr id="12" name="TextBox 11">
            <a:extLst>
              <a:ext uri="{FF2B5EF4-FFF2-40B4-BE49-F238E27FC236}">
                <a16:creationId xmlns:a16="http://schemas.microsoft.com/office/drawing/2014/main" id="{0EAC7C14-41A5-4C15-AA90-7455288C2E91}"/>
              </a:ext>
            </a:extLst>
          </p:cNvPr>
          <p:cNvSpPr txBox="1"/>
          <p:nvPr/>
        </p:nvSpPr>
        <p:spPr>
          <a:xfrm>
            <a:off x="1853610" y="4051005"/>
            <a:ext cx="3150781"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1600" dirty="0">
                <a:solidFill>
                  <a:srgbClr val="262626"/>
                </a:solidFill>
                <a:cs typeface="Arial"/>
              </a:rPr>
              <a:t>Advocate for women's rights in the 19th century.</a:t>
            </a:r>
            <a:endParaRPr lang="en-US" sz="1600" dirty="0">
              <a:cs typeface="Arial"/>
            </a:endParaRPr>
          </a:p>
          <a:p>
            <a:pPr>
              <a:buChar char="•"/>
            </a:pPr>
            <a:r>
              <a:rPr lang="en-US" sz="1600" dirty="0">
                <a:solidFill>
                  <a:srgbClr val="262626"/>
                </a:solidFill>
                <a:cs typeface="Arial"/>
              </a:rPr>
              <a:t>Truth demanded in a speech '</a:t>
            </a:r>
            <a:r>
              <a:rPr lang="en-US" sz="1600" dirty="0" err="1">
                <a:solidFill>
                  <a:srgbClr val="262626"/>
                </a:solidFill>
                <a:cs typeface="Arial"/>
              </a:rPr>
              <a:t>Ain't</a:t>
            </a:r>
            <a:r>
              <a:rPr lang="en-US" sz="1600" dirty="0">
                <a:solidFill>
                  <a:srgbClr val="262626"/>
                </a:solidFill>
                <a:cs typeface="Arial"/>
              </a:rPr>
              <a:t> I a woman?', demanding the rights and empowerment for Women.</a:t>
            </a:r>
          </a:p>
        </p:txBody>
      </p:sp>
      <p:sp>
        <p:nvSpPr>
          <p:cNvPr id="4" name="TextBox 3"/>
          <p:cNvSpPr txBox="1"/>
          <p:nvPr/>
        </p:nvSpPr>
        <p:spPr>
          <a:xfrm>
            <a:off x="5684839" y="142006"/>
            <a:ext cx="3818172" cy="369332"/>
          </a:xfrm>
          <a:prstGeom prst="rect">
            <a:avLst/>
          </a:prstGeom>
          <a:noFill/>
        </p:spPr>
        <p:txBody>
          <a:bodyPr wrap="square" rtlCol="0">
            <a:spAutoFit/>
          </a:bodyPr>
          <a:lstStyle/>
          <a:p>
            <a:r>
              <a:rPr lang="en-US" dirty="0"/>
              <a:t>Figure 2. Stanton (DK Find Out 2019)</a:t>
            </a:r>
          </a:p>
        </p:txBody>
      </p:sp>
      <p:sp>
        <p:nvSpPr>
          <p:cNvPr id="6" name="TextBox 5"/>
          <p:cNvSpPr txBox="1"/>
          <p:nvPr/>
        </p:nvSpPr>
        <p:spPr>
          <a:xfrm>
            <a:off x="9060628" y="2538385"/>
            <a:ext cx="2874868" cy="646331"/>
          </a:xfrm>
          <a:prstGeom prst="rect">
            <a:avLst/>
          </a:prstGeom>
          <a:noFill/>
        </p:spPr>
        <p:txBody>
          <a:bodyPr wrap="square" rtlCol="0">
            <a:spAutoFit/>
          </a:bodyPr>
          <a:lstStyle/>
          <a:p>
            <a:r>
              <a:rPr lang="en-US" dirty="0"/>
              <a:t>Figure 3. Truth (New World Encyclopedia 2019) </a:t>
            </a:r>
          </a:p>
        </p:txBody>
      </p:sp>
    </p:spTree>
    <p:extLst>
      <p:ext uri="{BB962C8B-B14F-4D97-AF65-F5344CB8AC3E}">
        <p14:creationId xmlns:p14="http://schemas.microsoft.com/office/powerpoint/2010/main" val="1491488417"/>
      </p:ext>
    </p:extLst>
  </p:cSld>
  <p:clrMapOvr>
    <a:masterClrMapping/>
  </p:clrMapOvr>
  <mc:AlternateContent xmlns:mc="http://schemas.openxmlformats.org/markup-compatibility/2006" xmlns:p14="http://schemas.microsoft.com/office/powerpoint/2010/main">
    <mc:Choice Requires="p14">
      <p:transition p14:dur="400" advClick="0" advTm="25000">
        <p14:doors dir="vert"/>
      </p:transition>
    </mc:Choice>
    <mc:Fallback xmlns="">
      <p:transition advClick="0" advTm="2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89118-4B5D-4501-8334-6544D5944F1E}"/>
              </a:ext>
            </a:extLst>
          </p:cNvPr>
          <p:cNvSpPr>
            <a:spLocks noGrp="1"/>
          </p:cNvSpPr>
          <p:nvPr>
            <p:ph type="title"/>
          </p:nvPr>
        </p:nvSpPr>
        <p:spPr/>
        <p:txBody>
          <a:bodyPr/>
          <a:lstStyle/>
          <a:p>
            <a:r>
              <a:rPr lang="en-GB" u="sng"/>
              <a:t>2</a:t>
            </a:r>
            <a:r>
              <a:rPr lang="en-GB" u="sng" baseline="30000"/>
              <a:t>nd</a:t>
            </a:r>
            <a:r>
              <a:rPr lang="en-GB" u="sng"/>
              <a:t> Wave Feminism </a:t>
            </a:r>
          </a:p>
        </p:txBody>
      </p:sp>
      <p:sp>
        <p:nvSpPr>
          <p:cNvPr id="3" name="Content Placeholder 2">
            <a:extLst>
              <a:ext uri="{FF2B5EF4-FFF2-40B4-BE49-F238E27FC236}">
                <a16:creationId xmlns:a16="http://schemas.microsoft.com/office/drawing/2014/main" id="{55E7DF86-DFDC-44D4-9B57-3B1E05AB0902}"/>
              </a:ext>
            </a:extLst>
          </p:cNvPr>
          <p:cNvSpPr>
            <a:spLocks noGrp="1"/>
          </p:cNvSpPr>
          <p:nvPr>
            <p:ph idx="1"/>
          </p:nvPr>
        </p:nvSpPr>
        <p:spPr>
          <a:xfrm>
            <a:off x="5181599" y="272374"/>
            <a:ext cx="6511047" cy="6138154"/>
          </a:xfrm>
        </p:spPr>
        <p:txBody>
          <a:bodyPr>
            <a:normAutofit lnSpcReduction="10000"/>
          </a:bodyPr>
          <a:lstStyle/>
          <a:p>
            <a:pPr fontAlgn="base"/>
            <a:r>
              <a:rPr lang="en-GB" dirty="0"/>
              <a:t> The second wave of feminism started around the 1960’s and lasted up until the 1980’s (Feminism in India 2018)</a:t>
            </a:r>
            <a:endParaRPr lang="en-US" dirty="0"/>
          </a:p>
          <a:p>
            <a:pPr fontAlgn="base"/>
            <a:r>
              <a:rPr lang="en-GB" dirty="0"/>
              <a:t>It was primarily a reaction to women returning to their roles as housewives and mothers after the end of the Second World War. </a:t>
            </a:r>
            <a:endParaRPr lang="en-US" dirty="0"/>
          </a:p>
          <a:p>
            <a:pPr fontAlgn="base"/>
            <a:r>
              <a:rPr lang="en-GB" dirty="0"/>
              <a:t>This was because men had returned from the defence forces and re-joined the work force (Feminism In India 2018)</a:t>
            </a:r>
            <a:endParaRPr lang="en-US" dirty="0"/>
          </a:p>
          <a:p>
            <a:pPr fontAlgn="base"/>
            <a:r>
              <a:rPr lang="en-GB" dirty="0"/>
              <a:t>Many men, who came back and retook their old jobs , also were given higher salaries than women, further highlighting this inequality (Feminism in India 2018)  </a:t>
            </a:r>
            <a:endParaRPr lang="en-US" dirty="0"/>
          </a:p>
          <a:p>
            <a:pPr fontAlgn="base"/>
            <a:r>
              <a:rPr lang="en-GB" dirty="0"/>
              <a:t> Women had become independent during the war and had no intentions of becoming subjugated wives again and resume these roles which further brought about the second wave of feminism (Feminism in India 2018) </a:t>
            </a:r>
            <a:endParaRPr lang="en-US" dirty="0"/>
          </a:p>
          <a:p>
            <a:endParaRPr lang="en-GB" dirty="0"/>
          </a:p>
        </p:txBody>
      </p:sp>
      <p:sp>
        <p:nvSpPr>
          <p:cNvPr id="4" name="Rectangle 3"/>
          <p:cNvSpPr/>
          <p:nvPr/>
        </p:nvSpPr>
        <p:spPr>
          <a:xfrm>
            <a:off x="5974813" y="3244334"/>
            <a:ext cx="242374" cy="369332"/>
          </a:xfrm>
          <a:prstGeom prst="rect">
            <a:avLst/>
          </a:prstGeom>
        </p:spPr>
        <p:txBody>
          <a:bodyPr wrap="none">
            <a:spAutoFit/>
          </a:bodyPr>
          <a:lstStyle/>
          <a:p>
            <a:r>
              <a:rPr lang="sk-SK">
                <a:solidFill>
                  <a:srgbClr val="000000"/>
                </a:solidFill>
                <a:latin typeface="Times" charset="0"/>
              </a:rPr>
              <a:t> </a:t>
            </a:r>
            <a:endParaRPr lang="en-US"/>
          </a:p>
        </p:txBody>
      </p:sp>
      <p:pic>
        <p:nvPicPr>
          <p:cNvPr id="5" name="New Recording 15.m4a">
            <a:hlinkClick r:id="" action="ppaction://media"/>
          </p:cNvPr>
          <p:cNvPicPr>
            <a:picLocks noChangeAspect="1"/>
          </p:cNvPicPr>
          <p:nvPr>
            <a:audioFile r:link="rId2"/>
            <p:extLst>
              <p:ext uri="{DAA4B4D4-6D71-4841-9C94-3DE7FCFB9230}">
                <p14:media xmlns:p14="http://schemas.microsoft.com/office/powerpoint/2010/main" r:embed="rId1">
                  <p14:fade in="250" out="250"/>
                </p14:media>
              </p:ext>
            </p:extLst>
          </p:nvPr>
        </p:nvPicPr>
        <p:blipFill>
          <a:blip r:embed="rId4"/>
          <a:stretch>
            <a:fillRect/>
          </a:stretch>
        </p:blipFill>
        <p:spPr>
          <a:xfrm>
            <a:off x="355600" y="153278"/>
            <a:ext cx="812800" cy="812800"/>
          </a:xfrm>
          <a:prstGeom prst="rect">
            <a:avLst/>
          </a:prstGeom>
        </p:spPr>
      </p:pic>
      <p:pic>
        <p:nvPicPr>
          <p:cNvPr id="6" name="Picture 4" descr="https://upload.wikimedia.org/wikipedia/commons/4/4d/Pink-and-Black_Feminist_Symbo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724" y="2150074"/>
            <a:ext cx="3513182" cy="40035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0378" y="6234501"/>
            <a:ext cx="4092833" cy="646331"/>
          </a:xfrm>
          <a:prstGeom prst="rect">
            <a:avLst/>
          </a:prstGeom>
          <a:noFill/>
        </p:spPr>
        <p:txBody>
          <a:bodyPr wrap="square" rtlCol="0">
            <a:spAutoFit/>
          </a:bodyPr>
          <a:lstStyle/>
          <a:p>
            <a:r>
              <a:rPr lang="en-US" dirty="0"/>
              <a:t>Figure 4. Feminism Symbol Black and pink (Wikimedia Commons 2019)</a:t>
            </a:r>
          </a:p>
        </p:txBody>
      </p:sp>
    </p:spTree>
    <p:extLst>
      <p:ext uri="{BB962C8B-B14F-4D97-AF65-F5344CB8AC3E}">
        <p14:creationId xmlns:p14="http://schemas.microsoft.com/office/powerpoint/2010/main" val="2001604434"/>
      </p:ext>
    </p:extLst>
  </p:cSld>
  <p:clrMapOvr>
    <a:masterClrMapping/>
  </p:clrMapOvr>
  <mc:AlternateContent xmlns:mc="http://schemas.openxmlformats.org/markup-compatibility/2006" xmlns:p15="http://schemas.microsoft.com/office/powerpoint/2012/main">
    <mc:Choice Requires="p15">
      <p:transition advClick="0" advTm="27000">
        <p15:prstTrans prst="fallOver"/>
      </p:transition>
    </mc:Choice>
    <mc:Fallback xmlns="">
      <p:transition advClick="0" advTm="2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678"/>
            <a:ext cx="5288692" cy="4952492"/>
          </a:xfrm>
        </p:spPr>
        <p:txBody>
          <a:bodyPr/>
          <a:lstStyle/>
          <a:p>
            <a:pPr algn="ctr"/>
            <a:r>
              <a:rPr lang="en-GB" dirty="0"/>
              <a:t>Feminist critics-Simone De Beauvoir </a:t>
            </a:r>
            <a:endParaRPr lang="en-US" dirty="0"/>
          </a:p>
        </p:txBody>
      </p:sp>
      <p:sp>
        <p:nvSpPr>
          <p:cNvPr id="3" name="Content Placeholder 2"/>
          <p:cNvSpPr>
            <a:spLocks noGrp="1"/>
          </p:cNvSpPr>
          <p:nvPr>
            <p:ph idx="1"/>
          </p:nvPr>
        </p:nvSpPr>
        <p:spPr>
          <a:xfrm>
            <a:off x="5181600" y="155643"/>
            <a:ext cx="6248398" cy="6068579"/>
          </a:xfrm>
        </p:spPr>
        <p:txBody>
          <a:bodyPr>
            <a:normAutofit lnSpcReduction="10000"/>
          </a:bodyPr>
          <a:lstStyle/>
          <a:p>
            <a:pPr fontAlgn="base"/>
            <a:r>
              <a:rPr lang="en-GB" dirty="0"/>
              <a:t>World War II brought about some writers that had begun to question how women in society were perceived, particularly as the war showed that women made valuable contributions (Daily History 2019)</a:t>
            </a:r>
            <a:endParaRPr lang="en-US" dirty="0"/>
          </a:p>
          <a:p>
            <a:pPr fontAlgn="base"/>
            <a:r>
              <a:rPr lang="en-GB" dirty="0"/>
              <a:t>In 1949, Simone De Beauvoir published ‘The Second Sex’, a ground-breaking book that questioned how society viewed women and the role in which they played (Daily History 2019) </a:t>
            </a:r>
            <a:endParaRPr lang="en-US" dirty="0"/>
          </a:p>
          <a:p>
            <a:pPr fontAlgn="base"/>
            <a:r>
              <a:rPr lang="en-GB" dirty="0"/>
              <a:t>In her work, Beauvoir writes, “one is not born, but rather becomes a woman”. This quote represents how society fosters the idea of what a woman should do and act (Daily History 2019)</a:t>
            </a:r>
            <a:endParaRPr lang="en-US" dirty="0"/>
          </a:p>
          <a:p>
            <a:pPr fontAlgn="base"/>
            <a:r>
              <a:rPr lang="en-GB" dirty="0"/>
              <a:t> The book simply questioned that women were allowed to break out of their gender roles during World War II, so why are they being forced to perpetuate roles that saw as being secondary to men (Daily History 2019)</a:t>
            </a:r>
            <a:endParaRPr lang="en-US" dirty="0"/>
          </a:p>
          <a:p>
            <a:endParaRPr lang="en-US" dirty="0"/>
          </a:p>
        </p:txBody>
      </p:sp>
      <p:sp>
        <p:nvSpPr>
          <p:cNvPr id="4" name="Rectangle 3"/>
          <p:cNvSpPr/>
          <p:nvPr/>
        </p:nvSpPr>
        <p:spPr>
          <a:xfrm>
            <a:off x="5974813" y="3244334"/>
            <a:ext cx="242374" cy="369332"/>
          </a:xfrm>
          <a:prstGeom prst="rect">
            <a:avLst/>
          </a:prstGeom>
        </p:spPr>
        <p:txBody>
          <a:bodyPr wrap="none">
            <a:spAutoFit/>
          </a:bodyPr>
          <a:lstStyle/>
          <a:p>
            <a:r>
              <a:rPr lang="sk-SK">
                <a:solidFill>
                  <a:srgbClr val="000000"/>
                </a:solidFill>
                <a:latin typeface="Times" charset="0"/>
              </a:rPr>
              <a:t> </a:t>
            </a:r>
            <a:endParaRPr lang="en-US"/>
          </a:p>
        </p:txBody>
      </p:sp>
      <p:pic>
        <p:nvPicPr>
          <p:cNvPr id="1026" name="Picture 2" descr="imone de Beauvo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144" y="3072994"/>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2172" y="6224222"/>
            <a:ext cx="3644347" cy="646331"/>
          </a:xfrm>
          <a:prstGeom prst="rect">
            <a:avLst/>
          </a:prstGeom>
          <a:noFill/>
        </p:spPr>
        <p:txBody>
          <a:bodyPr wrap="square" rtlCol="0">
            <a:spAutoFit/>
          </a:bodyPr>
          <a:lstStyle/>
          <a:p>
            <a:r>
              <a:rPr lang="en-US" dirty="0"/>
              <a:t>Figure 5. De Beauvoir (Biography 2019)</a:t>
            </a:r>
          </a:p>
        </p:txBody>
      </p:sp>
    </p:spTree>
    <p:extLst>
      <p:ext uri="{BB962C8B-B14F-4D97-AF65-F5344CB8AC3E}">
        <p14:creationId xmlns:p14="http://schemas.microsoft.com/office/powerpoint/2010/main" val="497790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400" advTm="26000">
        <p15:prstTrans prst="wind"/>
      </p:transition>
    </mc:Choice>
    <mc:Fallback xmlns="">
      <p:transition advTm="26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85" y="559678"/>
            <a:ext cx="4581728" cy="4952492"/>
          </a:xfrm>
        </p:spPr>
        <p:txBody>
          <a:bodyPr/>
          <a:lstStyle/>
          <a:p>
            <a:r>
              <a:rPr lang="en-GB" dirty="0"/>
              <a:t>Carol </a:t>
            </a:r>
            <a:r>
              <a:rPr lang="en-GB" dirty="0" err="1"/>
              <a:t>Hanisch</a:t>
            </a:r>
            <a:br>
              <a:rPr lang="en-GB" i="0" dirty="0"/>
            </a:br>
            <a:r>
              <a:rPr lang="en-GB" dirty="0"/>
              <a:t> </a:t>
            </a:r>
            <a:endParaRPr lang="en-US" dirty="0"/>
          </a:p>
        </p:txBody>
      </p:sp>
      <p:sp>
        <p:nvSpPr>
          <p:cNvPr id="3" name="Content Placeholder 2"/>
          <p:cNvSpPr>
            <a:spLocks noGrp="1"/>
          </p:cNvSpPr>
          <p:nvPr>
            <p:ph idx="1"/>
          </p:nvPr>
        </p:nvSpPr>
        <p:spPr>
          <a:xfrm>
            <a:off x="5181600" y="214009"/>
            <a:ext cx="6248398" cy="6332706"/>
          </a:xfrm>
        </p:spPr>
        <p:txBody>
          <a:bodyPr>
            <a:normAutofit/>
          </a:bodyPr>
          <a:lstStyle/>
          <a:p>
            <a:pPr fontAlgn="base"/>
            <a:r>
              <a:rPr lang="en-GB" dirty="0"/>
              <a:t>She published an essay in 1970 titled “the personal is political”. </a:t>
            </a:r>
            <a:r>
              <a:rPr lang="en-GB" dirty="0" err="1"/>
              <a:t>Hanisch</a:t>
            </a:r>
            <a:r>
              <a:rPr lang="en-GB" dirty="0"/>
              <a:t> argued that everything was political, including the division of household labour and gender roles (Feminism in India 2018). </a:t>
            </a:r>
            <a:endParaRPr lang="en-US" dirty="0"/>
          </a:p>
          <a:p>
            <a:pPr fontAlgn="base"/>
            <a:r>
              <a:rPr lang="en-GB" dirty="0"/>
              <a:t>If a woman decided to have an abortion and get a job as a woman in a male-dominated society, that decision has political consequences and became politicised in society (Feminism in India 2018).   </a:t>
            </a:r>
            <a:endParaRPr lang="en-US" dirty="0"/>
          </a:p>
          <a:p>
            <a:pPr fontAlgn="base"/>
            <a:r>
              <a:rPr lang="en-GB" dirty="0"/>
              <a:t>Women had to bring their private, household problems into the public sphere because issues were politicised and had consequences far outside of an individual (Feminism in India 2018).</a:t>
            </a:r>
            <a:endParaRPr lang="en-US" dirty="0"/>
          </a:p>
          <a:p>
            <a:pPr fontAlgn="base"/>
            <a:r>
              <a:rPr lang="en-GB" dirty="0"/>
              <a:t> The second wave feminist movement proved to be a major social transition , such as women’s participation in the labour force, and increased prosperity (Daily History 2019).</a:t>
            </a:r>
            <a:endParaRPr lang="en-US" dirty="0"/>
          </a:p>
          <a:p>
            <a:endParaRPr lang="en-US" dirty="0"/>
          </a:p>
        </p:txBody>
      </p:sp>
      <p:pic>
        <p:nvPicPr>
          <p:cNvPr id="2052" name="Picture 4" descr="https://upload.wikimedia.org/wikipedia/commons/4/4d/Pink-and-Black_Feminist_Symb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70" y="1791729"/>
            <a:ext cx="3513182" cy="40035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0378" y="6234501"/>
            <a:ext cx="4092833" cy="646331"/>
          </a:xfrm>
          <a:prstGeom prst="rect">
            <a:avLst/>
          </a:prstGeom>
          <a:noFill/>
        </p:spPr>
        <p:txBody>
          <a:bodyPr wrap="square" rtlCol="0">
            <a:spAutoFit/>
          </a:bodyPr>
          <a:lstStyle/>
          <a:p>
            <a:r>
              <a:rPr lang="en-US" dirty="0"/>
              <a:t>Figure 4. Feminism Symbol Black and pink (Wikimedia Commons 2019)</a:t>
            </a:r>
          </a:p>
        </p:txBody>
      </p:sp>
    </p:spTree>
    <p:extLst>
      <p:ext uri="{BB962C8B-B14F-4D97-AF65-F5344CB8AC3E}">
        <p14:creationId xmlns:p14="http://schemas.microsoft.com/office/powerpoint/2010/main" val="1032093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350" advClick="0" advTm="40000">
        <p15:prstTrans prst="peelOff"/>
      </p:transition>
    </mc:Choice>
    <mc:Fallback xmlns="">
      <p:transition advClick="0" advTm="4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1E2A-EA16-4DBB-80F0-DD9164AC30C3}"/>
              </a:ext>
            </a:extLst>
          </p:cNvPr>
          <p:cNvSpPr>
            <a:spLocks noGrp="1"/>
          </p:cNvSpPr>
          <p:nvPr>
            <p:ph type="title"/>
          </p:nvPr>
        </p:nvSpPr>
        <p:spPr/>
        <p:txBody>
          <a:bodyPr/>
          <a:lstStyle/>
          <a:p>
            <a:r>
              <a:rPr lang="en-GB" u="sng" dirty="0"/>
              <a:t>What is Post Feminism?</a:t>
            </a:r>
          </a:p>
        </p:txBody>
      </p:sp>
      <p:sp>
        <p:nvSpPr>
          <p:cNvPr id="3" name="Content Placeholder 2">
            <a:extLst>
              <a:ext uri="{FF2B5EF4-FFF2-40B4-BE49-F238E27FC236}">
                <a16:creationId xmlns:a16="http://schemas.microsoft.com/office/drawing/2014/main" id="{1920092A-0432-4B9D-887F-0FFAA91EA94D}"/>
              </a:ext>
            </a:extLst>
          </p:cNvPr>
          <p:cNvSpPr>
            <a:spLocks noGrp="1"/>
          </p:cNvSpPr>
          <p:nvPr>
            <p:ph idx="1"/>
          </p:nvPr>
        </p:nvSpPr>
        <p:spPr/>
        <p:txBody>
          <a:bodyPr/>
          <a:lstStyle/>
          <a:p>
            <a:r>
              <a:rPr lang="en-GB" sz="2400" b="1" dirty="0"/>
              <a:t>Emerged in the 1980s as a reaction to the movements of the second wave.</a:t>
            </a:r>
          </a:p>
          <a:p>
            <a:r>
              <a:rPr lang="en-GB" sz="2400" b="1" dirty="0"/>
              <a:t>The definition of post-feminism remains unclear.</a:t>
            </a:r>
          </a:p>
          <a:p>
            <a:r>
              <a:rPr lang="en-GB" sz="2400" b="1" dirty="0"/>
              <a:t>Gamble (2001) discusses several possible definitions of post feminism:</a:t>
            </a:r>
          </a:p>
          <a:p>
            <a:pPr lvl="1"/>
            <a:r>
              <a:rPr lang="en-GB" sz="2000" b="1" dirty="0"/>
              <a:t> There is a suggestion that the previous feminist movements have been completed or are now obsolete and no longer relevant.</a:t>
            </a:r>
          </a:p>
          <a:p>
            <a:pPr lvl="1"/>
            <a:r>
              <a:rPr lang="en-GB" sz="2000" b="1" dirty="0"/>
              <a:t>Alternatively, post-feminism is a continuation of the previous feminist movements that builds upon what has come before it.</a:t>
            </a:r>
          </a:p>
          <a:p>
            <a:pPr marL="0" indent="0">
              <a:buNone/>
            </a:pPr>
            <a:endParaRPr lang="en-GB" dirty="0"/>
          </a:p>
        </p:txBody>
      </p:sp>
      <p:pic>
        <p:nvPicPr>
          <p:cNvPr id="1026" name="Picture 2" descr="Woman-power emblem.svg">
            <a:extLst>
              <a:ext uri="{FF2B5EF4-FFF2-40B4-BE49-F238E27FC236}">
                <a16:creationId xmlns:a16="http://schemas.microsoft.com/office/drawing/2014/main" id="{B3CFA0B1-6C28-47E7-AB15-CA918F9497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0582" y="2902103"/>
            <a:ext cx="1905000" cy="3076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B7BD0E1-3C35-4993-B949-A038FF32ACF2}"/>
              </a:ext>
            </a:extLst>
          </p:cNvPr>
          <p:cNvSpPr txBox="1"/>
          <p:nvPr/>
        </p:nvSpPr>
        <p:spPr>
          <a:xfrm>
            <a:off x="290945" y="6280327"/>
            <a:ext cx="358832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rPr>
              <a:t>Figure 6. Feminism symbol (Wikimedia Commons 2019)</a:t>
            </a:r>
          </a:p>
        </p:txBody>
      </p:sp>
      <p:pic>
        <p:nvPicPr>
          <p:cNvPr id="6" name="Slide 1">
            <a:hlinkClick r:id="" action="ppaction://media"/>
            <a:extLst>
              <a:ext uri="{FF2B5EF4-FFF2-40B4-BE49-F238E27FC236}">
                <a16:creationId xmlns:a16="http://schemas.microsoft.com/office/drawing/2014/main" id="{C8FDC5AA-2B21-4AB5-B472-853DD536F29B}"/>
              </a:ext>
            </a:extLst>
          </p:cNvPr>
          <p:cNvPicPr>
            <a:picLocks noChangeAspect="1"/>
          </p:cNvPicPr>
          <p:nvPr>
            <a:audioFile r:link="rId2"/>
            <p:extLst>
              <p:ext uri="{DAA4B4D4-6D71-4841-9C94-3DE7FCFB9230}">
                <p14:media xmlns:p14="http://schemas.microsoft.com/office/powerpoint/2010/main" r:embed="rId1">
                  <p14:fade in="250" out="250"/>
                </p14:media>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56347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300"/>
                                        <p:tgtEl>
                                          <p:spTgt spid="1026"/>
                                        </p:tgtEl>
                                      </p:cBhvr>
                                    </p:animEffect>
                                    <p:anim calcmode="lin" valueType="num">
                                      <p:cBhvr>
                                        <p:cTn id="8" dur="300" fill="hold"/>
                                        <p:tgtEl>
                                          <p:spTgt spid="1026"/>
                                        </p:tgtEl>
                                        <p:attrNameLst>
                                          <p:attrName>ppt_w</p:attrName>
                                        </p:attrNameLst>
                                      </p:cBhvr>
                                      <p:tavLst>
                                        <p:tav tm="0" fmla="#ppt_w*sin(2.5*pi*$)">
                                          <p:val>
                                            <p:fltVal val="0"/>
                                          </p:val>
                                        </p:tav>
                                        <p:tav tm="100000">
                                          <p:val>
                                            <p:fltVal val="1"/>
                                          </p:val>
                                        </p:tav>
                                      </p:tavLst>
                                    </p:anim>
                                    <p:anim calcmode="lin" valueType="num">
                                      <p:cBhvr>
                                        <p:cTn id="9" dur="3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35300" fill="hold"/>
                                        <p:tgtEl>
                                          <p:spTgt spid="6"/>
                                        </p:tgtEl>
                                      </p:cBhvr>
                                    </p:cmd>
                                  </p:childTnLst>
                                </p:cTn>
                              </p:par>
                            </p:childTnLst>
                          </p:cTn>
                        </p:par>
                      </p:childTnLst>
                    </p:cTn>
                  </p:par>
                  <p:par>
                    <p:cTn id="14" fill="hold">
                      <p:stCondLst>
                        <p:cond delay="indefinite"/>
                      </p:stCondLst>
                      <p:childTnLst>
                        <p:par>
                          <p:cTn id="15" fill="hold">
                            <p:stCondLst>
                              <p:cond delay="0"/>
                            </p:stCondLst>
                            <p:childTnLst>
                              <p:par>
                                <p:cTn id="16" presetID="31" presetClass="exit" presetSubtype="0" fill="hold" nodeType="clickEffect">
                                  <p:stCondLst>
                                    <p:cond delay="0"/>
                                  </p:stCondLst>
                                  <p:childTnLst>
                                    <p:anim calcmode="lin" valueType="num">
                                      <p:cBhvr>
                                        <p:cTn id="17" dur="300"/>
                                        <p:tgtEl>
                                          <p:spTgt spid="1026"/>
                                        </p:tgtEl>
                                        <p:attrNameLst>
                                          <p:attrName>ppt_w</p:attrName>
                                        </p:attrNameLst>
                                      </p:cBhvr>
                                      <p:tavLst>
                                        <p:tav tm="0">
                                          <p:val>
                                            <p:strVal val="ppt_w"/>
                                          </p:val>
                                        </p:tav>
                                        <p:tav tm="100000">
                                          <p:val>
                                            <p:fltVal val="0"/>
                                          </p:val>
                                        </p:tav>
                                      </p:tavLst>
                                    </p:anim>
                                    <p:anim calcmode="lin" valueType="num">
                                      <p:cBhvr>
                                        <p:cTn id="18" dur="300"/>
                                        <p:tgtEl>
                                          <p:spTgt spid="1026"/>
                                        </p:tgtEl>
                                        <p:attrNameLst>
                                          <p:attrName>ppt_h</p:attrName>
                                        </p:attrNameLst>
                                      </p:cBhvr>
                                      <p:tavLst>
                                        <p:tav tm="0">
                                          <p:val>
                                            <p:strVal val="ppt_h"/>
                                          </p:val>
                                        </p:tav>
                                        <p:tav tm="100000">
                                          <p:val>
                                            <p:fltVal val="0"/>
                                          </p:val>
                                        </p:tav>
                                      </p:tavLst>
                                    </p:anim>
                                    <p:anim calcmode="lin" valueType="num">
                                      <p:cBhvr>
                                        <p:cTn id="19" dur="300"/>
                                        <p:tgtEl>
                                          <p:spTgt spid="1026"/>
                                        </p:tgtEl>
                                        <p:attrNameLst>
                                          <p:attrName>style.rotation</p:attrName>
                                        </p:attrNameLst>
                                      </p:cBhvr>
                                      <p:tavLst>
                                        <p:tav tm="0">
                                          <p:val>
                                            <p:fltVal val="0"/>
                                          </p:val>
                                        </p:tav>
                                        <p:tav tm="100000">
                                          <p:val>
                                            <p:fltVal val="90"/>
                                          </p:val>
                                        </p:tav>
                                      </p:tavLst>
                                    </p:anim>
                                    <p:animEffect transition="out" filter="fade">
                                      <p:cBhvr>
                                        <p:cTn id="20" dur="300"/>
                                        <p:tgtEl>
                                          <p:spTgt spid="1026"/>
                                        </p:tgtEl>
                                      </p:cBhvr>
                                    </p:animEffect>
                                    <p:set>
                                      <p:cBhvr>
                                        <p:cTn id="21" dur="1" fill="hold">
                                          <p:stCondLst>
                                            <p:cond delay="2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852C-7AF0-4EE0-AF5A-19685A5D6240}"/>
              </a:ext>
            </a:extLst>
          </p:cNvPr>
          <p:cNvSpPr>
            <a:spLocks noGrp="1"/>
          </p:cNvSpPr>
          <p:nvPr>
            <p:ph type="title"/>
          </p:nvPr>
        </p:nvSpPr>
        <p:spPr>
          <a:xfrm>
            <a:off x="762000" y="597778"/>
            <a:ext cx="3833906" cy="4952492"/>
          </a:xfrm>
        </p:spPr>
        <p:txBody>
          <a:bodyPr/>
          <a:lstStyle/>
          <a:p>
            <a:r>
              <a:rPr lang="en-GB" dirty="0"/>
              <a:t>What are the Features of Post Feminism?</a:t>
            </a:r>
          </a:p>
        </p:txBody>
      </p:sp>
      <p:sp>
        <p:nvSpPr>
          <p:cNvPr id="3" name="Content Placeholder 2">
            <a:extLst>
              <a:ext uri="{FF2B5EF4-FFF2-40B4-BE49-F238E27FC236}">
                <a16:creationId xmlns:a16="http://schemas.microsoft.com/office/drawing/2014/main" id="{B47B54DC-DE40-4830-A600-442A54906AEB}"/>
              </a:ext>
            </a:extLst>
          </p:cNvPr>
          <p:cNvSpPr>
            <a:spLocks noGrp="1"/>
          </p:cNvSpPr>
          <p:nvPr>
            <p:ph idx="1"/>
          </p:nvPr>
        </p:nvSpPr>
        <p:spPr/>
        <p:txBody>
          <a:bodyPr>
            <a:normAutofit lnSpcReduction="10000"/>
          </a:bodyPr>
          <a:lstStyle/>
          <a:p>
            <a:r>
              <a:rPr lang="en-GB" b="1" dirty="0"/>
              <a:t>“Mainstream emphasis on femininity as a bodily property” (</a:t>
            </a:r>
            <a:r>
              <a:rPr lang="en-GB" b="1" dirty="0" err="1"/>
              <a:t>Dosekun</a:t>
            </a:r>
            <a:r>
              <a:rPr lang="en-GB" b="1" dirty="0"/>
              <a:t> 2015 cites Gill 2007).</a:t>
            </a:r>
          </a:p>
          <a:p>
            <a:r>
              <a:rPr lang="en-GB" b="1" dirty="0"/>
              <a:t>“Imperative for women to (hetero)sexually self-objectify” (</a:t>
            </a:r>
            <a:r>
              <a:rPr lang="en-GB" b="1" dirty="0" err="1"/>
              <a:t>Dosekun</a:t>
            </a:r>
            <a:r>
              <a:rPr lang="en-GB" b="1" dirty="0"/>
              <a:t> 2015 cites Gill 2007).</a:t>
            </a:r>
          </a:p>
          <a:p>
            <a:r>
              <a:rPr lang="en-GB" b="1" dirty="0"/>
              <a:t> “An insistent casting of women’s actions as freely chosen and self-pleasing” (</a:t>
            </a:r>
            <a:r>
              <a:rPr lang="en-GB" b="1" dirty="0" err="1"/>
              <a:t>Dosekun</a:t>
            </a:r>
            <a:r>
              <a:rPr lang="en-GB" b="1" dirty="0"/>
              <a:t> 2015 cites Gill 2007).</a:t>
            </a:r>
          </a:p>
          <a:p>
            <a:r>
              <a:rPr lang="en-GB" b="1" dirty="0"/>
              <a:t>Depoliticization of women’s issues (</a:t>
            </a:r>
            <a:r>
              <a:rPr lang="en-GB" b="1" dirty="0" err="1"/>
              <a:t>Genz</a:t>
            </a:r>
            <a:r>
              <a:rPr lang="en-GB" b="1" dirty="0"/>
              <a:t> and </a:t>
            </a:r>
            <a:r>
              <a:rPr lang="en-GB" b="1" dirty="0" err="1"/>
              <a:t>Brabon</a:t>
            </a:r>
            <a:r>
              <a:rPr lang="en-GB" b="1" dirty="0"/>
              <a:t> 2009).</a:t>
            </a:r>
          </a:p>
          <a:p>
            <a:r>
              <a:rPr lang="en-GB" b="1" dirty="0"/>
              <a:t>Focus on ‘she’ rather than ‘we’ (McRobbie 2004).</a:t>
            </a:r>
          </a:p>
          <a:p>
            <a:r>
              <a:rPr lang="en-GB" b="1" dirty="0"/>
              <a:t>individualistic   </a:t>
            </a:r>
          </a:p>
          <a:p>
            <a:r>
              <a:rPr lang="en-GB" b="1" dirty="0"/>
              <a:t>Attempts to deconstruct stereotypes and gender roles for both men and women.</a:t>
            </a:r>
          </a:p>
          <a:p>
            <a:r>
              <a:rPr lang="en-GB" b="1" dirty="0"/>
              <a:t>Refutes the female victimhood that characterised the previous waves.</a:t>
            </a:r>
          </a:p>
          <a:p>
            <a:endParaRPr lang="en-GB" dirty="0"/>
          </a:p>
        </p:txBody>
      </p:sp>
      <p:pic>
        <p:nvPicPr>
          <p:cNvPr id="5" name="Picture 4">
            <a:extLst>
              <a:ext uri="{FF2B5EF4-FFF2-40B4-BE49-F238E27FC236}">
                <a16:creationId xmlns:a16="http://schemas.microsoft.com/office/drawing/2014/main" id="{D6CF089C-0BBD-47A8-87E5-4F00F2B633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217" y="-623455"/>
            <a:ext cx="6713973" cy="5028999"/>
          </a:xfrm>
          <a:prstGeom prst="rect">
            <a:avLst/>
          </a:prstGeom>
        </p:spPr>
      </p:pic>
      <p:pic>
        <p:nvPicPr>
          <p:cNvPr id="7" name="Graphic 6">
            <a:extLst>
              <a:ext uri="{FF2B5EF4-FFF2-40B4-BE49-F238E27FC236}">
                <a16:creationId xmlns:a16="http://schemas.microsoft.com/office/drawing/2014/main" id="{DF940570-E413-4E3A-973A-7CFA900554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5017" y="4072276"/>
            <a:ext cx="2947872" cy="2151946"/>
          </a:xfrm>
          <a:prstGeom prst="rect">
            <a:avLst/>
          </a:prstGeom>
        </p:spPr>
      </p:pic>
      <p:sp>
        <p:nvSpPr>
          <p:cNvPr id="9" name="TextBox 8">
            <a:extLst>
              <a:ext uri="{FF2B5EF4-FFF2-40B4-BE49-F238E27FC236}">
                <a16:creationId xmlns:a16="http://schemas.microsoft.com/office/drawing/2014/main" id="{0DF3CE3D-1E6D-4D19-B644-88FCCB9BD707}"/>
              </a:ext>
            </a:extLst>
          </p:cNvPr>
          <p:cNvSpPr txBox="1"/>
          <p:nvPr/>
        </p:nvSpPr>
        <p:spPr>
          <a:xfrm>
            <a:off x="290945" y="6314347"/>
            <a:ext cx="610985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rPr>
              <a:t>Figure 7. Frame (Wikimedia Commons 2019)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rPr>
              <a:t>Figure 8. Scale (Wikimedia Commons 2o19)</a:t>
            </a:r>
          </a:p>
        </p:txBody>
      </p:sp>
      <p:pic>
        <p:nvPicPr>
          <p:cNvPr id="4" name="Slide 2">
            <a:hlinkClick r:id="" action="ppaction://media"/>
            <a:extLst>
              <a:ext uri="{FF2B5EF4-FFF2-40B4-BE49-F238E27FC236}">
                <a16:creationId xmlns:a16="http://schemas.microsoft.com/office/drawing/2014/main" id="{01821814-700A-4642-AFB6-45F91C72DF0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14523" y="4190869"/>
            <a:ext cx="609600" cy="609600"/>
          </a:xfrm>
          <a:prstGeom prst="rect">
            <a:avLst/>
          </a:prstGeom>
        </p:spPr>
      </p:pic>
    </p:spTree>
    <p:extLst>
      <p:ext uri="{BB962C8B-B14F-4D97-AF65-F5344CB8AC3E}">
        <p14:creationId xmlns:p14="http://schemas.microsoft.com/office/powerpoint/2010/main" val="3986680178"/>
      </p:ext>
    </p:extLst>
  </p:cSld>
  <p:clrMapOvr>
    <a:masterClrMapping/>
  </p:clrMapOvr>
  <mc:AlternateContent xmlns:mc="http://schemas.openxmlformats.org/markup-compatibility/2006" xmlns:p14="http://schemas.microsoft.com/office/powerpoint/2010/main">
    <mc:Choice Requires="p14">
      <p:transition p14:dur="0" advTm="35000"/>
    </mc:Choice>
    <mc:Fallback xmlns="">
      <p:transition advTm="3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90">
                                          <p:stCondLst>
                                            <p:cond delay="0"/>
                                          </p:stCondLst>
                                        </p:cTn>
                                        <p:tgtEl>
                                          <p:spTgt spid="5"/>
                                        </p:tgtEl>
                                      </p:cBhvr>
                                    </p:animEffect>
                                    <p:anim calcmode="lin" valueType="num">
                                      <p:cBhvr>
                                        <p:cTn id="8"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gtEl>
                                      </p:cBhvr>
                                      <p:to x="100000" y="60000"/>
                                    </p:animScale>
                                    <p:animScale>
                                      <p:cBhvr>
                                        <p:cTn id="14" dur="83" decel="50000">
                                          <p:stCondLst>
                                            <p:cond delay="338"/>
                                          </p:stCondLst>
                                        </p:cTn>
                                        <p:tgtEl>
                                          <p:spTgt spid="5"/>
                                        </p:tgtEl>
                                      </p:cBhvr>
                                      <p:to x="100000" y="100000"/>
                                    </p:animScale>
                                    <p:animScale>
                                      <p:cBhvr>
                                        <p:cTn id="15" dur="13">
                                          <p:stCondLst>
                                            <p:cond delay="656"/>
                                          </p:stCondLst>
                                        </p:cTn>
                                        <p:tgtEl>
                                          <p:spTgt spid="5"/>
                                        </p:tgtEl>
                                      </p:cBhvr>
                                      <p:to x="100000" y="80000"/>
                                    </p:animScale>
                                    <p:animScale>
                                      <p:cBhvr>
                                        <p:cTn id="16" dur="83" decel="50000">
                                          <p:stCondLst>
                                            <p:cond delay="669"/>
                                          </p:stCondLst>
                                        </p:cTn>
                                        <p:tgtEl>
                                          <p:spTgt spid="5"/>
                                        </p:tgtEl>
                                      </p:cBhvr>
                                      <p:to x="100000" y="100000"/>
                                    </p:animScale>
                                    <p:animScale>
                                      <p:cBhvr>
                                        <p:cTn id="17" dur="13">
                                          <p:stCondLst>
                                            <p:cond delay="821"/>
                                          </p:stCondLst>
                                        </p:cTn>
                                        <p:tgtEl>
                                          <p:spTgt spid="5"/>
                                        </p:tgtEl>
                                      </p:cBhvr>
                                      <p:to x="100000" y="90000"/>
                                    </p:animScale>
                                    <p:animScale>
                                      <p:cBhvr>
                                        <p:cTn id="18" dur="83" decel="50000">
                                          <p:stCondLst>
                                            <p:cond delay="834"/>
                                          </p:stCondLst>
                                        </p:cTn>
                                        <p:tgtEl>
                                          <p:spTgt spid="5"/>
                                        </p:tgtEl>
                                      </p:cBhvr>
                                      <p:to x="100000" y="100000"/>
                                    </p:animScale>
                                    <p:animScale>
                                      <p:cBhvr>
                                        <p:cTn id="19" dur="13">
                                          <p:stCondLst>
                                            <p:cond delay="904"/>
                                          </p:stCondLst>
                                        </p:cTn>
                                        <p:tgtEl>
                                          <p:spTgt spid="5"/>
                                        </p:tgtEl>
                                      </p:cBhvr>
                                      <p:to x="100000" y="95000"/>
                                    </p:animScale>
                                    <p:animScale>
                                      <p:cBhvr>
                                        <p:cTn id="20" dur="83" decel="50000">
                                          <p:stCondLst>
                                            <p:cond delay="917"/>
                                          </p:stCondLst>
                                        </p:cTn>
                                        <p:tgtEl>
                                          <p:spTgt spid="5"/>
                                        </p:tgtEl>
                                      </p:cBhvr>
                                      <p:to x="100000" y="100000"/>
                                    </p:animScale>
                                  </p:childTnLst>
                                </p:cTn>
                              </p:par>
                              <p:par>
                                <p:cTn id="21" presetID="1" presetClass="mediacall" presetSubtype="0" fill="hold" nodeType="withEffect">
                                  <p:stCondLst>
                                    <p:cond delay="0"/>
                                  </p:stCondLst>
                                  <p:childTnLst>
                                    <p:cmd type="call" cmd="playFrom(0.0)">
                                      <p:cBhvr>
                                        <p:cTn id="22" dur="29300" fill="hold"/>
                                        <p:tgtEl>
                                          <p:spTgt spid="4"/>
                                        </p:tgtEl>
                                      </p:cBhvr>
                                    </p:cmd>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7"/>
                                        </p:tgtEl>
                                        <p:attrNameLst>
                                          <p:attrName>r</p:attrName>
                                        </p:attrNameLst>
                                      </p:cBhvr>
                                    </p:animRot>
                                    <p:animRot by="-240000">
                                      <p:cBhvr>
                                        <p:cTn id="27" dur="200" fill="hold">
                                          <p:stCondLst>
                                            <p:cond delay="200"/>
                                          </p:stCondLst>
                                        </p:cTn>
                                        <p:tgtEl>
                                          <p:spTgt spid="7"/>
                                        </p:tgtEl>
                                        <p:attrNameLst>
                                          <p:attrName>r</p:attrName>
                                        </p:attrNameLst>
                                      </p:cBhvr>
                                    </p:animRot>
                                    <p:animRot by="240000">
                                      <p:cBhvr>
                                        <p:cTn id="28" dur="200" fill="hold">
                                          <p:stCondLst>
                                            <p:cond delay="400"/>
                                          </p:stCondLst>
                                        </p:cTn>
                                        <p:tgtEl>
                                          <p:spTgt spid="7"/>
                                        </p:tgtEl>
                                        <p:attrNameLst>
                                          <p:attrName>r</p:attrName>
                                        </p:attrNameLst>
                                      </p:cBhvr>
                                    </p:animRot>
                                    <p:animRot by="-240000">
                                      <p:cBhvr>
                                        <p:cTn id="29" dur="200" fill="hold">
                                          <p:stCondLst>
                                            <p:cond delay="600"/>
                                          </p:stCondLst>
                                        </p:cTn>
                                        <p:tgtEl>
                                          <p:spTgt spid="7"/>
                                        </p:tgtEl>
                                        <p:attrNameLst>
                                          <p:attrName>r</p:attrName>
                                        </p:attrNameLst>
                                      </p:cBhvr>
                                    </p:animRot>
                                    <p:animRot by="120000">
                                      <p:cBhvr>
                                        <p:cTn id="3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1"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Headlines">
  <a:themeElements>
    <a:clrScheme name="Custom 5">
      <a:dk1>
        <a:sysClr val="windowText" lastClr="000000"/>
      </a:dk1>
      <a:lt1>
        <a:sysClr val="window" lastClr="FFFFFF"/>
      </a:lt1>
      <a:dk2>
        <a:srgbClr val="FFFFFF"/>
      </a:dk2>
      <a:lt2>
        <a:srgbClr val="FFFFFF"/>
      </a:lt2>
      <a:accent1>
        <a:srgbClr val="E927B2"/>
      </a:accent1>
      <a:accent2>
        <a:srgbClr val="FF66CC"/>
      </a:accent2>
      <a:accent3>
        <a:srgbClr val="F6A8E0"/>
      </a:accent3>
      <a:accent4>
        <a:srgbClr val="E7E2F8"/>
      </a:accent4>
      <a:accent5>
        <a:srgbClr val="8971E1"/>
      </a:accent5>
      <a:accent6>
        <a:srgbClr val="D54773"/>
      </a:accent6>
      <a:hlink>
        <a:srgbClr val="6B9F25"/>
      </a:hlink>
      <a:folHlink>
        <a:srgbClr val="8C8C8C"/>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0A845BBA-79DB-48B1-B20E-7DB1D92248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TotalTime>
  <Words>956</Words>
  <Application>Microsoft Office PowerPoint</Application>
  <PresentationFormat>Widescreen</PresentationFormat>
  <Paragraphs>116</Paragraphs>
  <Slides>15</Slides>
  <Notes>1</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Schoolbook</vt:lpstr>
      <vt:lpstr>Corbel</vt:lpstr>
      <vt:lpstr>Times</vt:lpstr>
      <vt:lpstr>Headlines</vt:lpstr>
      <vt:lpstr>Feminism </vt:lpstr>
      <vt:lpstr> What is Feminism?</vt:lpstr>
      <vt:lpstr>1st Wave Feminism </vt:lpstr>
      <vt:lpstr>Elizabeth Cady Stanton (1815-1902)</vt:lpstr>
      <vt:lpstr>2nd Wave Feminism </vt:lpstr>
      <vt:lpstr>Feminist critics-Simone De Beauvoir </vt:lpstr>
      <vt:lpstr>Carol Hanisch  </vt:lpstr>
      <vt:lpstr>What is Post Feminism?</vt:lpstr>
      <vt:lpstr>What are the Features of Post Feminism?</vt:lpstr>
      <vt:lpstr>Post Feminism vs. Black Feminism</vt:lpstr>
      <vt:lpstr>King Lear </vt:lpstr>
      <vt:lpstr>King Lear</vt:lpstr>
      <vt:lpstr>King Lear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Feminism</dc:title>
  <dc:creator>Karan Sahota</dc:creator>
  <cp:lastModifiedBy>Lance Anthony</cp:lastModifiedBy>
  <cp:revision>21</cp:revision>
  <dcterms:created xsi:type="dcterms:W3CDTF">2019-03-19T19:31:12Z</dcterms:created>
  <dcterms:modified xsi:type="dcterms:W3CDTF">2019-03-22T18:23:38Z</dcterms:modified>
</cp:coreProperties>
</file>