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02" r:id="rId1"/>
  </p:sldMasterIdLst>
  <p:notesMasterIdLst>
    <p:notesMasterId r:id="rId9"/>
  </p:notesMasterIdLst>
  <p:sldIdLst>
    <p:sldId id="256" r:id="rId2"/>
    <p:sldId id="257" r:id="rId3"/>
    <p:sldId id="263"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3D7FF"/>
    <a:srgbClr val="F4D2E5"/>
    <a:srgbClr val="CCA0F6"/>
    <a:srgbClr val="A460F2"/>
    <a:srgbClr val="E2EEF7"/>
    <a:srgbClr val="AF52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56"/>
  </p:normalViewPr>
  <p:slideViewPr>
    <p:cSldViewPr snapToGrid="0" snapToObjects="1">
      <p:cViewPr varScale="1">
        <p:scale>
          <a:sx n="107" d="100"/>
          <a:sy n="107" d="100"/>
        </p:scale>
        <p:origin x="736"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0BE5F-C2EA-3547-8651-F7BF1FEA00EE}" type="datetimeFigureOut">
              <a:rPr lang="en-GB" smtClean="0"/>
              <a:t>06/03/2021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049DCC-8BF0-6745-A079-CF1A30ED0AE5}" type="slidenum">
              <a:rPr lang="en-GB" smtClean="0"/>
              <a:t>‹#›</a:t>
            </a:fld>
            <a:endParaRPr lang="en-GB"/>
          </a:p>
        </p:txBody>
      </p:sp>
    </p:spTree>
    <p:extLst>
      <p:ext uri="{BB962C8B-B14F-4D97-AF65-F5344CB8AC3E}">
        <p14:creationId xmlns:p14="http://schemas.microsoft.com/office/powerpoint/2010/main" val="37480438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6B049DCC-8BF0-6745-A079-CF1A30ED0AE5}" type="slidenum">
              <a:rPr lang="en-GB" smtClean="0"/>
              <a:t>1</a:t>
            </a:fld>
            <a:endParaRPr lang="en-GB"/>
          </a:p>
        </p:txBody>
      </p:sp>
    </p:spTree>
    <p:extLst>
      <p:ext uri="{BB962C8B-B14F-4D97-AF65-F5344CB8AC3E}">
        <p14:creationId xmlns:p14="http://schemas.microsoft.com/office/powerpoint/2010/main" val="4017500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6618-1E5F-744F-9887-6F4792CE049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63B99E51-7AE8-844B-BEC0-3E8E1487032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9190296F-B936-8E47-8203-EC91FEC991A7}"/>
              </a:ext>
            </a:extLst>
          </p:cNvPr>
          <p:cNvSpPr>
            <a:spLocks noGrp="1"/>
          </p:cNvSpPr>
          <p:nvPr>
            <p:ph type="dt" sz="half" idx="10"/>
          </p:nvPr>
        </p:nvSpPr>
        <p:spPr/>
        <p:txBody>
          <a:bodyPr/>
          <a:lstStyle/>
          <a:p>
            <a:fld id="{82EDB8D0-98ED-4B86-9D5F-E61ADC70144D}" type="datetimeFigureOut">
              <a:rPr lang="en-US" smtClean="0"/>
              <a:t>3/6/21</a:t>
            </a:fld>
            <a:endParaRPr lang="en-US" dirty="0"/>
          </a:p>
        </p:txBody>
      </p:sp>
      <p:sp>
        <p:nvSpPr>
          <p:cNvPr id="5" name="Footer Placeholder 4">
            <a:extLst>
              <a:ext uri="{FF2B5EF4-FFF2-40B4-BE49-F238E27FC236}">
                <a16:creationId xmlns:a16="http://schemas.microsoft.com/office/drawing/2014/main" id="{B25699C6-1449-DA48-842A-C9555CB5D42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2413CD-E1BA-7049-BCE9-E42C2F965554}"/>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03909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1A53-B99A-3C4B-B06F-FCAAFB7032E2}"/>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9BF21100-09A6-AD49-9C8F-265D5FE0358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7662F5B-E1DC-434B-9C9E-7CF23BB38EEC}"/>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5" name="Footer Placeholder 4">
            <a:extLst>
              <a:ext uri="{FF2B5EF4-FFF2-40B4-BE49-F238E27FC236}">
                <a16:creationId xmlns:a16="http://schemas.microsoft.com/office/drawing/2014/main" id="{96487748-809C-224F-AF6D-431A762538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5439BA-FC7A-974A-9BB8-EAE6B8F1330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1669856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96BEDEC-C727-864C-8C47-03B18E92EFBF}"/>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EDF8749D-7B4A-744C-8AAB-D88D9694C6AD}"/>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7C7139D-18A6-8441-B4EC-7A9FE624C079}"/>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5" name="Footer Placeholder 4">
            <a:extLst>
              <a:ext uri="{FF2B5EF4-FFF2-40B4-BE49-F238E27FC236}">
                <a16:creationId xmlns:a16="http://schemas.microsoft.com/office/drawing/2014/main" id="{C6D278ED-9361-4043-884B-DA0A7E170F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BB668E-B9D4-1D44-8640-6B743A261405}"/>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044277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A2846C-1303-8148-BAB1-6D388A0A7912}"/>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DFB52676-E250-0944-991C-4FD3AC1062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5D54570-7D7C-1044-B99F-8DBCCC8970D3}"/>
              </a:ext>
            </a:extLst>
          </p:cNvPr>
          <p:cNvSpPr>
            <a:spLocks noGrp="1"/>
          </p:cNvSpPr>
          <p:nvPr>
            <p:ph type="dt" sz="half" idx="10"/>
          </p:nvPr>
        </p:nvSpPr>
        <p:spPr/>
        <p:txBody>
          <a:bodyPr/>
          <a:lstStyle/>
          <a:p>
            <a:fld id="{82EDB8D0-98ED-4B86-9D5F-E61ADC70144D}" type="datetimeFigureOut">
              <a:rPr lang="en-US" smtClean="0"/>
              <a:t>3/6/21</a:t>
            </a:fld>
            <a:endParaRPr lang="en-US" dirty="0"/>
          </a:p>
        </p:txBody>
      </p:sp>
      <p:sp>
        <p:nvSpPr>
          <p:cNvPr id="5" name="Footer Placeholder 4">
            <a:extLst>
              <a:ext uri="{FF2B5EF4-FFF2-40B4-BE49-F238E27FC236}">
                <a16:creationId xmlns:a16="http://schemas.microsoft.com/office/drawing/2014/main" id="{0B23318E-A940-5548-8086-CC3BED1058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6623D5-E36A-774A-A973-C80C1340F1BA}"/>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427789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E75DDD-E3D8-944E-85EB-1D27C960CA76}"/>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88DEA803-BE3A-044E-843E-84B233DD90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F84A27D-A397-1842-8B9F-5C8CEC3945ED}"/>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5" name="Footer Placeholder 4">
            <a:extLst>
              <a:ext uri="{FF2B5EF4-FFF2-40B4-BE49-F238E27FC236}">
                <a16:creationId xmlns:a16="http://schemas.microsoft.com/office/drawing/2014/main" id="{09EC878F-5CAB-4348-87EC-AB748158DF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67A5D4-39F9-6C41-B877-CC01B5625DD0}"/>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4157897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E0673-E977-3447-ABBC-B19B3D981968}"/>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9143A552-EA20-3449-A0CF-2D0C28737494}"/>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3D06B29D-CCE2-8141-BB05-F773C2F0993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18489D32-B313-A846-B1CD-237512FB1E41}"/>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6" name="Footer Placeholder 5">
            <a:extLst>
              <a:ext uri="{FF2B5EF4-FFF2-40B4-BE49-F238E27FC236}">
                <a16:creationId xmlns:a16="http://schemas.microsoft.com/office/drawing/2014/main" id="{1DE90B08-6E07-AE4A-A70B-4889D443FC0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26895-AF7D-4D43-8E4D-788F639516FF}"/>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394166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E18D6-9ACC-CB41-8391-CB34B093FE51}"/>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60C313A1-9F96-CB45-BCFF-AC19824CD82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4DA1A20-08E5-1346-BC67-F1F5DBFE331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DBF9F22B-2CA9-1A42-BCA9-DBF2946B328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1E51D7DB-7FE5-944E-8DD3-3C00A1F34D4D}"/>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42E833C-0AB8-5648-91DB-A73F739393B2}"/>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8" name="Footer Placeholder 7">
            <a:extLst>
              <a:ext uri="{FF2B5EF4-FFF2-40B4-BE49-F238E27FC236}">
                <a16:creationId xmlns:a16="http://schemas.microsoft.com/office/drawing/2014/main" id="{F98FFB17-1F6F-3E44-BD51-13BBC524B5D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50CF1C-53F7-6544-93D6-DCF847C7E190}"/>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385760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FC58BD-F9C0-E249-A697-FF877B7C3183}"/>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741FB488-8FC2-A546-9B7D-B2F4BD408733}"/>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4" name="Footer Placeholder 3">
            <a:extLst>
              <a:ext uri="{FF2B5EF4-FFF2-40B4-BE49-F238E27FC236}">
                <a16:creationId xmlns:a16="http://schemas.microsoft.com/office/drawing/2014/main" id="{FB5CE6DB-C58A-8A40-BD6B-E375546B86F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E7EE112-877C-2043-B314-89E35B8386E8}"/>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399996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B77E94B-4BA5-414D-AB41-DABD26708AC7}"/>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3" name="Footer Placeholder 2">
            <a:extLst>
              <a:ext uri="{FF2B5EF4-FFF2-40B4-BE49-F238E27FC236}">
                <a16:creationId xmlns:a16="http://schemas.microsoft.com/office/drawing/2014/main" id="{89D168BF-F44D-3241-8207-6818250B601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1368F5B-4229-5844-8EDC-EC7679113319}"/>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26089909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EC236-2893-0A4A-AFEE-C2B77CB9123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6E877621-AE66-114F-9502-CBE5EB6BB1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F2292695-DCD7-9B45-80BF-3D4DF689113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C18C69-F0E8-AD43-AF4C-0399F831C49E}"/>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6" name="Footer Placeholder 5">
            <a:extLst>
              <a:ext uri="{FF2B5EF4-FFF2-40B4-BE49-F238E27FC236}">
                <a16:creationId xmlns:a16="http://schemas.microsoft.com/office/drawing/2014/main" id="{CCB51C76-1BDC-1545-8325-FD5884DAB06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46BEE-63F8-294C-BAC7-64C027BC689E}"/>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398780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E7280-275F-174B-8A94-DE680F8F039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980D272C-BF0B-B74C-8DBE-483FB67085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C57C757-F97F-E64B-906E-03DD3A4824A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D6C9C579-0F30-994E-A508-B7097218C2C3}"/>
              </a:ext>
            </a:extLst>
          </p:cNvPr>
          <p:cNvSpPr>
            <a:spLocks noGrp="1"/>
          </p:cNvSpPr>
          <p:nvPr>
            <p:ph type="dt" sz="half" idx="10"/>
          </p:nvPr>
        </p:nvSpPr>
        <p:spPr/>
        <p:txBody>
          <a:bodyPr/>
          <a:lstStyle/>
          <a:p>
            <a:fld id="{82EDB8D0-98ED-4B86-9D5F-E61ADC70144D}" type="datetimeFigureOut">
              <a:rPr lang="en-US" smtClean="0"/>
              <a:t>3/6/21</a:t>
            </a:fld>
            <a:endParaRPr lang="en-US"/>
          </a:p>
        </p:txBody>
      </p:sp>
      <p:sp>
        <p:nvSpPr>
          <p:cNvPr id="6" name="Footer Placeholder 5">
            <a:extLst>
              <a:ext uri="{FF2B5EF4-FFF2-40B4-BE49-F238E27FC236}">
                <a16:creationId xmlns:a16="http://schemas.microsoft.com/office/drawing/2014/main" id="{25C50CEE-1445-AC4A-9E36-0231B77B0FE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D08DD4-63AC-4340-A53C-CBC9E6369346}"/>
              </a:ext>
            </a:extLst>
          </p:cNvPr>
          <p:cNvSpPr>
            <a:spLocks noGrp="1"/>
          </p:cNvSpPr>
          <p:nvPr>
            <p:ph type="sldNum" sz="quarter" idx="12"/>
          </p:nvPr>
        </p:nvSpPr>
        <p:spPr/>
        <p:txBody>
          <a:bodyPr/>
          <a:lstStyle/>
          <a:p>
            <a:fld id="{4854181D-6920-4594-9A5D-6CE56DC9F8B2}" type="slidenum">
              <a:rPr lang="en-US" smtClean="0"/>
              <a:t>‹#›</a:t>
            </a:fld>
            <a:endParaRPr lang="en-US"/>
          </a:p>
        </p:txBody>
      </p:sp>
    </p:spTree>
    <p:extLst>
      <p:ext uri="{BB962C8B-B14F-4D97-AF65-F5344CB8AC3E}">
        <p14:creationId xmlns:p14="http://schemas.microsoft.com/office/powerpoint/2010/main" val="1134178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8386451-4D38-4A4E-B2B0-EA23A1CA301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F35F2C9D-EC9C-F949-AE54-E596A49A313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410B8FA-6B54-9D44-8FF0-E6A166A377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EDB8D0-98ED-4B86-9D5F-E61ADC70144D}" type="datetimeFigureOut">
              <a:rPr lang="en-US" smtClean="0"/>
              <a:pPr/>
              <a:t>3/6/21</a:t>
            </a:fld>
            <a:endParaRPr lang="en-US" dirty="0"/>
          </a:p>
        </p:txBody>
      </p:sp>
      <p:sp>
        <p:nvSpPr>
          <p:cNvPr id="5" name="Footer Placeholder 4">
            <a:extLst>
              <a:ext uri="{FF2B5EF4-FFF2-40B4-BE49-F238E27FC236}">
                <a16:creationId xmlns:a16="http://schemas.microsoft.com/office/drawing/2014/main" id="{D9BBE399-58AB-1C4A-BDDD-B307D1CE6C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D8999B1-64E1-654E-81F5-FCAFCD06273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54181D-6920-4594-9A5D-6CE56DC9F8B2}" type="slidenum">
              <a:rPr lang="en-US" smtClean="0"/>
              <a:pPr/>
              <a:t>‹#›</a:t>
            </a:fld>
            <a:endParaRPr lang="en-US"/>
          </a:p>
        </p:txBody>
      </p:sp>
    </p:spTree>
    <p:extLst>
      <p:ext uri="{BB962C8B-B14F-4D97-AF65-F5344CB8AC3E}">
        <p14:creationId xmlns:p14="http://schemas.microsoft.com/office/powerpoint/2010/main" val="2618054909"/>
      </p:ext>
    </p:extLst>
  </p:cSld>
  <p:clrMap bg1="lt1" tx1="dk1" bg2="lt2" tx2="dk2" accent1="accent1" accent2="accent2" accent3="accent3" accent4="accent4" accent5="accent5" accent6="accent6" hlink="hlink" folHlink="folHlink"/>
  <p:sldLayoutIdLst>
    <p:sldLayoutId id="2147483803" r:id="rId1"/>
    <p:sldLayoutId id="2147483804" r:id="rId2"/>
    <p:sldLayoutId id="2147483805" r:id="rId3"/>
    <p:sldLayoutId id="2147483806" r:id="rId4"/>
    <p:sldLayoutId id="2147483807" r:id="rId5"/>
    <p:sldLayoutId id="2147483808" r:id="rId6"/>
    <p:sldLayoutId id="2147483809" r:id="rId7"/>
    <p:sldLayoutId id="2147483810" r:id="rId8"/>
    <p:sldLayoutId id="2147483811" r:id="rId9"/>
    <p:sldLayoutId id="2147483812" r:id="rId10"/>
    <p:sldLayoutId id="21474838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8" Type="http://schemas.openxmlformats.org/officeDocument/2006/relationships/audio" Target="../media/media5.m4a"/><Relationship Id="rId13" Type="http://schemas.openxmlformats.org/officeDocument/2006/relationships/image" Target="../media/image4.png"/><Relationship Id="rId3" Type="http://schemas.microsoft.com/office/2007/relationships/media" Target="../media/media3.m4a"/><Relationship Id="rId7" Type="http://schemas.microsoft.com/office/2007/relationships/media" Target="../media/media5.m4a"/><Relationship Id="rId12" Type="http://schemas.openxmlformats.org/officeDocument/2006/relationships/image" Target="../media/image3.jpe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audio" Target="../media/media4.m4a"/><Relationship Id="rId11" Type="http://schemas.openxmlformats.org/officeDocument/2006/relationships/slideLayout" Target="../slideLayouts/slideLayout2.xml"/><Relationship Id="rId5" Type="http://schemas.microsoft.com/office/2007/relationships/media" Target="../media/media4.m4a"/><Relationship Id="rId15" Type="http://schemas.openxmlformats.org/officeDocument/2006/relationships/image" Target="../media/image2.png"/><Relationship Id="rId10" Type="http://schemas.openxmlformats.org/officeDocument/2006/relationships/audio" Target="../media/media6.m4a"/><Relationship Id="rId4" Type="http://schemas.openxmlformats.org/officeDocument/2006/relationships/audio" Target="../media/media3.m4a"/><Relationship Id="rId9" Type="http://schemas.microsoft.com/office/2007/relationships/media" Target="../media/media6.m4a"/><Relationship Id="rId1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audio" Target="../media/media11.m4a"/><Relationship Id="rId3" Type="http://schemas.microsoft.com/office/2007/relationships/media" Target="../media/media9.m4a"/><Relationship Id="rId7" Type="http://schemas.microsoft.com/office/2007/relationships/media" Target="../media/media11.m4a"/><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audio" Target="../media/media10.m4a"/><Relationship Id="rId5" Type="http://schemas.microsoft.com/office/2007/relationships/media" Target="../media/media10.m4a"/><Relationship Id="rId10" Type="http://schemas.openxmlformats.org/officeDocument/2006/relationships/image" Target="../media/image2.png"/><Relationship Id="rId4" Type="http://schemas.openxmlformats.org/officeDocument/2006/relationships/audio" Target="../media/media9.m4a"/><Relationship Id="rId9"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3.m4a"/><Relationship Id="rId7" Type="http://schemas.openxmlformats.org/officeDocument/2006/relationships/image" Target="../media/image7.sv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6.png"/><Relationship Id="rId5" Type="http://schemas.openxmlformats.org/officeDocument/2006/relationships/slideLayout" Target="../slideLayouts/slideLayout2.xml"/><Relationship Id="rId4" Type="http://schemas.openxmlformats.org/officeDocument/2006/relationships/audio" Target="../media/media13.m4a"/></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m4a"/><Relationship Id="rId1" Type="http://schemas.microsoft.com/office/2007/relationships/media" Target="../media/media14.m4a"/><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m4a"/><Relationship Id="rId1" Type="http://schemas.microsoft.com/office/2007/relationships/media" Target="../media/media15.m4a"/><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63AD44-CC45-9C44-83D7-8B40BE198F28}"/>
              </a:ext>
            </a:extLst>
          </p:cNvPr>
          <p:cNvSpPr>
            <a:spLocks noGrp="1"/>
          </p:cNvSpPr>
          <p:nvPr>
            <p:ph type="ctrTitle"/>
          </p:nvPr>
        </p:nvSpPr>
        <p:spPr>
          <a:xfrm>
            <a:off x="6432664" y="2053790"/>
            <a:ext cx="5130798" cy="2750419"/>
          </a:xfrm>
        </p:spPr>
        <p:txBody>
          <a:bodyPr>
            <a:normAutofit fontScale="90000"/>
          </a:bodyPr>
          <a:lstStyle/>
          <a:p>
            <a:r>
              <a:rPr lang="en-GB" sz="4400" b="1" dirty="0">
                <a:latin typeface="Arial" panose="020B0604020202020204" pitchFamily="34" charset="0"/>
                <a:cs typeface="Arial" panose="020B0604020202020204" pitchFamily="34" charset="0"/>
              </a:rPr>
              <a:t>A </a:t>
            </a:r>
            <a:r>
              <a:rPr lang="en-GB" sz="4400" b="1" dirty="0" err="1">
                <a:latin typeface="Arial" panose="020B0604020202020204" pitchFamily="34" charset="0"/>
                <a:cs typeface="Arial" panose="020B0604020202020204" pitchFamily="34" charset="0"/>
              </a:rPr>
              <a:t>Transfeminist</a:t>
            </a:r>
            <a:r>
              <a:rPr lang="en-GB" sz="4400" b="1" dirty="0">
                <a:latin typeface="Arial" panose="020B0604020202020204" pitchFamily="34" charset="0"/>
                <a:cs typeface="Arial" panose="020B0604020202020204" pitchFamily="34" charset="0"/>
              </a:rPr>
              <a:t> Analysis of the Lives of Trans Women in Contemporary Fiction</a:t>
            </a:r>
            <a:br>
              <a:rPr lang="en-GB" sz="3800" dirty="0"/>
            </a:br>
            <a:endParaRPr lang="en-GB" sz="3800" dirty="0"/>
          </a:p>
        </p:txBody>
      </p:sp>
      <p:sp>
        <p:nvSpPr>
          <p:cNvPr id="3" name="Subtitle 2">
            <a:extLst>
              <a:ext uri="{FF2B5EF4-FFF2-40B4-BE49-F238E27FC236}">
                <a16:creationId xmlns:a16="http://schemas.microsoft.com/office/drawing/2014/main" id="{12596536-4815-6C4C-9361-540B7E3EDEEE}"/>
              </a:ext>
            </a:extLst>
          </p:cNvPr>
          <p:cNvSpPr>
            <a:spLocks noGrp="1"/>
          </p:cNvSpPr>
          <p:nvPr>
            <p:ph type="subTitle" idx="1"/>
          </p:nvPr>
        </p:nvSpPr>
        <p:spPr>
          <a:xfrm>
            <a:off x="6432664" y="4550978"/>
            <a:ext cx="5130798" cy="2307022"/>
          </a:xfrm>
        </p:spPr>
        <p:txBody>
          <a:bodyPr>
            <a:normAutofit/>
          </a:bodyPr>
          <a:lstStyle/>
          <a:p>
            <a:r>
              <a:rPr lang="en-GB" dirty="0">
                <a:latin typeface="Arial" panose="020B0604020202020204" pitchFamily="34" charset="0"/>
                <a:cs typeface="Arial" panose="020B0604020202020204" pitchFamily="34" charset="0"/>
              </a:rPr>
              <a:t>Lance </a:t>
            </a:r>
            <a:r>
              <a:rPr lang="en-GB" dirty="0" err="1">
                <a:latin typeface="Arial" panose="020B0604020202020204" pitchFamily="34" charset="0"/>
                <a:cs typeface="Arial" panose="020B0604020202020204" pitchFamily="34" charset="0"/>
              </a:rPr>
              <a:t>Honeghan</a:t>
            </a:r>
            <a:endParaRPr lang="en-GB" dirty="0">
              <a:latin typeface="Arial" panose="020B0604020202020204" pitchFamily="34" charset="0"/>
              <a:cs typeface="Arial" panose="020B0604020202020204" pitchFamily="34" charset="0"/>
            </a:endParaRPr>
          </a:p>
          <a:p>
            <a:r>
              <a:rPr lang="en-GB" dirty="0">
                <a:latin typeface="Arial" panose="020B0604020202020204" pitchFamily="34" charset="0"/>
                <a:cs typeface="Arial" panose="020B0604020202020204" pitchFamily="34" charset="0"/>
              </a:rPr>
              <a:t>Student ID: 8692522 </a:t>
            </a:r>
          </a:p>
        </p:txBody>
      </p:sp>
      <p:pic>
        <p:nvPicPr>
          <p:cNvPr id="4" name="Picture 3" descr="A group of white balls&#10;&#10;Description automatically generated with low confidence">
            <a:extLst>
              <a:ext uri="{FF2B5EF4-FFF2-40B4-BE49-F238E27FC236}">
                <a16:creationId xmlns:a16="http://schemas.microsoft.com/office/drawing/2014/main" id="{32C21426-EF48-4401-B7E5-232ED3C06368}"/>
              </a:ext>
            </a:extLst>
          </p:cNvPr>
          <p:cNvPicPr>
            <a:picLocks noChangeAspect="1"/>
          </p:cNvPicPr>
          <p:nvPr/>
        </p:nvPicPr>
        <p:blipFill rotWithShape="1">
          <a:blip r:embed="rId5"/>
          <a:srcRect t="752" b="4157"/>
          <a:stretch/>
        </p:blipFill>
        <p:spPr>
          <a:xfrm>
            <a:off x="0" y="647406"/>
            <a:ext cx="5850384" cy="5563188"/>
          </a:xfrm>
          <a:custGeom>
            <a:avLst/>
            <a:gdLst/>
            <a:ahLst/>
            <a:cxnLst/>
            <a:rect l="l" t="t" r="r" b="b"/>
            <a:pathLst>
              <a:path w="6094252" h="6857998">
                <a:moveTo>
                  <a:pt x="0" y="0"/>
                </a:moveTo>
                <a:lnTo>
                  <a:pt x="5898122" y="0"/>
                </a:lnTo>
                <a:cubicBezTo>
                  <a:pt x="6006442" y="0"/>
                  <a:pt x="6094252" y="87810"/>
                  <a:pt x="6094252" y="196130"/>
                </a:cubicBezTo>
                <a:lnTo>
                  <a:pt x="6094252" y="6661869"/>
                </a:lnTo>
                <a:cubicBezTo>
                  <a:pt x="6094252" y="6756649"/>
                  <a:pt x="6027023" y="6835726"/>
                  <a:pt x="5937649" y="6854015"/>
                </a:cubicBezTo>
                <a:lnTo>
                  <a:pt x="5898132" y="6857998"/>
                </a:lnTo>
                <a:lnTo>
                  <a:pt x="0" y="6857998"/>
                </a:lnTo>
                <a:close/>
              </a:path>
            </a:pathLst>
          </a:custGeom>
        </p:spPr>
      </p:pic>
      <p:pic>
        <p:nvPicPr>
          <p:cNvPr id="5" name="Introduction" descr="Introduction">
            <a:hlinkClick r:id="" action="ppaction://media"/>
            <a:extLst>
              <a:ext uri="{FF2B5EF4-FFF2-40B4-BE49-F238E27FC236}">
                <a16:creationId xmlns:a16="http://schemas.microsoft.com/office/drawing/2014/main" id="{491FB703-C92F-244B-9263-D1C5C28C383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0" y="334097"/>
            <a:ext cx="812800" cy="812800"/>
          </a:xfrm>
          <a:prstGeom prst="rect">
            <a:avLst/>
          </a:prstGeom>
        </p:spPr>
      </p:pic>
    </p:spTree>
    <p:extLst>
      <p:ext uri="{BB962C8B-B14F-4D97-AF65-F5344CB8AC3E}">
        <p14:creationId xmlns:p14="http://schemas.microsoft.com/office/powerpoint/2010/main" val="3896013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7200">
        <p15:prstTrans prst="curtains"/>
      </p:transition>
    </mc:Choice>
    <mc:Fallback xmlns="">
      <p:transition spd="slow" advTm="72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25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Peg dolls with one painted">
            <a:extLst>
              <a:ext uri="{FF2B5EF4-FFF2-40B4-BE49-F238E27FC236}">
                <a16:creationId xmlns:a16="http://schemas.microsoft.com/office/drawing/2014/main" id="{1475E2DD-691C-4E94-86E4-E94394EED778}"/>
              </a:ext>
            </a:extLst>
          </p:cNvPr>
          <p:cNvPicPr>
            <a:picLocks noChangeAspect="1"/>
          </p:cNvPicPr>
          <p:nvPr/>
        </p:nvPicPr>
        <p:blipFill rotWithShape="1">
          <a:blip r:embed="rId12"/>
          <a:srcRect l="15053" r="18196" b="-1"/>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2" name="Title 1">
            <a:extLst>
              <a:ext uri="{FF2B5EF4-FFF2-40B4-BE49-F238E27FC236}">
                <a16:creationId xmlns:a16="http://schemas.microsoft.com/office/drawing/2014/main" id="{E70E7753-CDBA-8B48-B26C-6FE448E60B62}"/>
              </a:ext>
            </a:extLst>
          </p:cNvPr>
          <p:cNvSpPr>
            <a:spLocks noGrp="1"/>
          </p:cNvSpPr>
          <p:nvPr>
            <p:ph type="title"/>
          </p:nvPr>
        </p:nvSpPr>
        <p:spPr>
          <a:xfrm>
            <a:off x="6711886" y="74157"/>
            <a:ext cx="5492137" cy="1493658"/>
          </a:xfrm>
        </p:spPr>
        <p:txBody>
          <a:bodyPr vert="horz" lIns="91440" tIns="45720" rIns="91440" bIns="45720" rtlCol="0" anchor="b">
            <a:normAutofit/>
          </a:bodyPr>
          <a:lstStyle/>
          <a:p>
            <a:pPr algn="ctr"/>
            <a:r>
              <a:rPr lang="en-US" kern="1200" dirty="0">
                <a:solidFill>
                  <a:schemeClr val="tx1"/>
                </a:solidFill>
                <a:latin typeface="Arial" panose="020B0604020202020204" pitchFamily="34" charset="0"/>
                <a:cs typeface="Arial" panose="020B0604020202020204" pitchFamily="34" charset="0"/>
              </a:rPr>
              <a:t>Outline of the Project</a:t>
            </a:r>
          </a:p>
        </p:txBody>
      </p:sp>
      <p:pic>
        <p:nvPicPr>
          <p:cNvPr id="29" name="Picture 28" descr="Peg dolls with one painted">
            <a:extLst>
              <a:ext uri="{FF2B5EF4-FFF2-40B4-BE49-F238E27FC236}">
                <a16:creationId xmlns:a16="http://schemas.microsoft.com/office/drawing/2014/main" id="{8982F3AF-9F55-864B-B22C-0B7BFCBDF51B}"/>
              </a:ext>
            </a:extLst>
          </p:cNvPr>
          <p:cNvPicPr>
            <a:picLocks noChangeAspect="1"/>
          </p:cNvPicPr>
          <p:nvPr/>
        </p:nvPicPr>
        <p:blipFill rotWithShape="1">
          <a:blip r:embed="rId13">
            <a:duotone>
              <a:prstClr val="black"/>
              <a:srgbClr val="CCA0F6">
                <a:tint val="45000"/>
                <a:satMod val="400000"/>
              </a:srgbClr>
            </a:duotone>
            <a:alphaModFix/>
            <a:extLst>
              <a:ext uri="{BEBA8EAE-BF5A-486C-A8C5-ECC9F3942E4B}">
                <a14:imgProps xmlns:a14="http://schemas.microsoft.com/office/drawing/2010/main">
                  <a14:imgLayer r:embed="rId14">
                    <a14:imgEffect>
                      <a14:colorTemperature colorTemp="2734"/>
                    </a14:imgEffect>
                    <a14:imgEffect>
                      <a14:saturation sat="0"/>
                    </a14:imgEffect>
                  </a14:imgLayer>
                </a14:imgProps>
              </a:ext>
            </a:extLst>
          </a:blip>
          <a:srcRect l="15053" r="18196" b="-1"/>
          <a:stretch/>
        </p:blipFill>
        <p:spPr>
          <a:xfrm>
            <a:off x="648198" y="606959"/>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sp>
        <p:nvSpPr>
          <p:cNvPr id="4" name="TextBox 3">
            <a:extLst>
              <a:ext uri="{FF2B5EF4-FFF2-40B4-BE49-F238E27FC236}">
                <a16:creationId xmlns:a16="http://schemas.microsoft.com/office/drawing/2014/main" id="{37D11353-9FB4-A540-AC04-A047FA4F24E8}"/>
              </a:ext>
            </a:extLst>
          </p:cNvPr>
          <p:cNvSpPr txBox="1"/>
          <p:nvPr/>
        </p:nvSpPr>
        <p:spPr>
          <a:xfrm>
            <a:off x="6620928" y="1681048"/>
            <a:ext cx="4922874" cy="4708981"/>
          </a:xfrm>
          <a:prstGeom prst="rect">
            <a:avLst/>
          </a:prstGeom>
          <a:noFill/>
        </p:spPr>
        <p:txBody>
          <a:bodyPr wrap="square" rtlCol="0">
            <a:spAutoFit/>
          </a:bodyPr>
          <a:lstStyle/>
          <a:p>
            <a:pPr marL="285750" indent="-285750">
              <a:buFont typeface="Arial" panose="020B0604020202020204" pitchFamily="34" charset="0"/>
              <a:buChar char="•"/>
            </a:pPr>
            <a:r>
              <a:rPr lang="en-GB" sz="2000" i="1" dirty="0">
                <a:latin typeface="Arial" panose="020B0604020202020204" pitchFamily="34" charset="0"/>
                <a:cs typeface="Arial" panose="020B0604020202020204" pitchFamily="34" charset="0"/>
              </a:rPr>
              <a:t>The Danish Girl </a:t>
            </a:r>
            <a:r>
              <a:rPr lang="en-GB" sz="2000" dirty="0">
                <a:latin typeface="Arial" panose="020B0604020202020204" pitchFamily="34" charset="0"/>
                <a:cs typeface="Arial" panose="020B0604020202020204" pitchFamily="34" charset="0"/>
              </a:rPr>
              <a:t>(2000), </a:t>
            </a:r>
            <a:r>
              <a:rPr lang="en-GB" sz="2000" i="1" dirty="0">
                <a:latin typeface="Arial" panose="020B0604020202020204" pitchFamily="34" charset="0"/>
                <a:cs typeface="Arial" panose="020B0604020202020204" pitchFamily="34" charset="0"/>
              </a:rPr>
              <a:t>If I Was Your Girl </a:t>
            </a:r>
            <a:r>
              <a:rPr lang="en-GB" sz="2000" dirty="0">
                <a:latin typeface="Arial" panose="020B0604020202020204" pitchFamily="34" charset="0"/>
                <a:cs typeface="Arial" panose="020B0604020202020204" pitchFamily="34" charset="0"/>
              </a:rPr>
              <a:t>(2016) and </a:t>
            </a:r>
            <a:r>
              <a:rPr lang="en-GB" sz="2000" i="1" dirty="0">
                <a:latin typeface="Arial" panose="020B0604020202020204" pitchFamily="34" charset="0"/>
                <a:cs typeface="Arial" panose="020B0604020202020204" pitchFamily="34" charset="0"/>
              </a:rPr>
              <a:t>Little Fish</a:t>
            </a:r>
            <a:r>
              <a:rPr lang="en-GB" sz="2000" dirty="0">
                <a:latin typeface="Arial" panose="020B0604020202020204" pitchFamily="34" charset="0"/>
                <a:cs typeface="Arial" panose="020B0604020202020204" pitchFamily="34" charset="0"/>
              </a:rPr>
              <a:t> (2018).</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‘While the pretender will never be read as female (and is </a:t>
            </a:r>
            <a:r>
              <a:rPr lang="en-GB" sz="2000" dirty="0" err="1">
                <a:latin typeface="Arial" panose="020B0604020202020204" pitchFamily="34" charset="0"/>
                <a:cs typeface="Arial" panose="020B0604020202020204" pitchFamily="34" charset="0"/>
              </a:rPr>
              <a:t>thuss</a:t>
            </a:r>
            <a:r>
              <a:rPr lang="en-GB" sz="2000" dirty="0">
                <a:latin typeface="Arial" panose="020B0604020202020204" pitchFamily="34" charset="0"/>
                <a:cs typeface="Arial" panose="020B0604020202020204" pitchFamily="34" charset="0"/>
              </a:rPr>
              <a:t> less of a threat), the deceiver passes seamlessly as a cissexual woman, fooling the men she dates into thinking she is a “real” woman’ (</a:t>
            </a:r>
            <a:r>
              <a:rPr lang="en-GB" sz="2000" dirty="0" err="1">
                <a:latin typeface="Arial" panose="020B0604020202020204" pitchFamily="34" charset="0"/>
                <a:cs typeface="Arial" panose="020B0604020202020204" pitchFamily="34" charset="0"/>
              </a:rPr>
              <a:t>McAvan</a:t>
            </a:r>
            <a:r>
              <a:rPr lang="en-GB" sz="2000" dirty="0">
                <a:latin typeface="Arial" panose="020B0604020202020204" pitchFamily="34" charset="0"/>
                <a:cs typeface="Arial" panose="020B0604020202020204" pitchFamily="34" charset="0"/>
              </a:rPr>
              <a:t> 2011: 24 cites Serrano 2007).</a:t>
            </a:r>
          </a:p>
          <a:p>
            <a:pPr marL="285750" indent="-285750">
              <a:buFont typeface="Arial" panose="020B0604020202020204" pitchFamily="34" charset="0"/>
              <a:buChar char="•"/>
            </a:pPr>
            <a:r>
              <a:rPr lang="en-GB" sz="2000" dirty="0">
                <a:latin typeface="Arial" panose="020B0604020202020204" pitchFamily="34" charset="0"/>
                <a:cs typeface="Arial" panose="020B0604020202020204" pitchFamily="34" charset="0"/>
              </a:rPr>
              <a:t>‘The wrong-body narrative outlines a standard telos, and any identity that fails to desire that telos is ruled ineligible. It restricts access to womanhood itself through hegemonic modalities’ (</a:t>
            </a:r>
            <a:r>
              <a:rPr lang="en-GB" sz="2000" dirty="0" err="1">
                <a:latin typeface="Arial" panose="020B0604020202020204" pitchFamily="34" charset="0"/>
                <a:cs typeface="Arial" panose="020B0604020202020204" pitchFamily="34" charset="0"/>
              </a:rPr>
              <a:t>Bettcher</a:t>
            </a:r>
            <a:r>
              <a:rPr lang="en-GB" sz="2000" dirty="0">
                <a:latin typeface="Arial" panose="020B0604020202020204" pitchFamily="34" charset="0"/>
                <a:cs typeface="Arial" panose="020B0604020202020204" pitchFamily="34" charset="0"/>
              </a:rPr>
              <a:t> 2014: 401).</a:t>
            </a:r>
          </a:p>
        </p:txBody>
      </p:sp>
      <p:sp>
        <p:nvSpPr>
          <p:cNvPr id="31" name="Oval 30">
            <a:extLst>
              <a:ext uri="{FF2B5EF4-FFF2-40B4-BE49-F238E27FC236}">
                <a16:creationId xmlns:a16="http://schemas.microsoft.com/office/drawing/2014/main" id="{3FC3005E-5106-E549-8D94-1FCC705AB3C1}"/>
              </a:ext>
            </a:extLst>
          </p:cNvPr>
          <p:cNvSpPr/>
          <p:nvPr/>
        </p:nvSpPr>
        <p:spPr>
          <a:xfrm>
            <a:off x="4252829" y="-983138"/>
            <a:ext cx="1573618" cy="1573619"/>
          </a:xfrm>
          <a:prstGeom prst="ellipse">
            <a:avLst/>
          </a:prstGeom>
          <a:solidFill>
            <a:srgbClr val="B3D7FF"/>
          </a:solidFill>
          <a:ln w="38100">
            <a:no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67898DBA-836B-0D46-8B0D-F6841182ACD3}"/>
              </a:ext>
            </a:extLst>
          </p:cNvPr>
          <p:cNvSpPr/>
          <p:nvPr/>
        </p:nvSpPr>
        <p:spPr>
          <a:xfrm>
            <a:off x="288005" y="6206398"/>
            <a:ext cx="1573618" cy="1573619"/>
          </a:xfrm>
          <a:prstGeom prst="ellipse">
            <a:avLst/>
          </a:prstGeom>
          <a:solidFill>
            <a:srgbClr val="F4D2E5"/>
          </a:solidFill>
          <a:ln w="38100">
            <a:no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The topic and texts 2" descr="The topic and texts 2">
            <a:hlinkClick r:id="" action="ppaction://media"/>
            <a:extLst>
              <a:ext uri="{FF2B5EF4-FFF2-40B4-BE49-F238E27FC236}">
                <a16:creationId xmlns:a16="http://schemas.microsoft.com/office/drawing/2014/main" id="{B77DAA94-C3A1-0D4E-97B9-D671C925E917}"/>
              </a:ext>
            </a:extLst>
          </p:cNvPr>
          <p:cNvPicPr>
            <a:picLocks noChangeAspect="1"/>
          </p:cNvPicPr>
          <p:nvPr>
            <a:audioFile r:link="rId2"/>
            <p:extLst>
              <p:ext uri="{DAA4B4D4-6D71-4841-9C94-3DE7FCFB9230}">
                <p14:media xmlns:p14="http://schemas.microsoft.com/office/powerpoint/2010/main" r:embed="rId1"/>
              </p:ext>
            </p:extLst>
          </p:nvPr>
        </p:nvPicPr>
        <p:blipFill>
          <a:blip r:embed="rId15"/>
          <a:stretch>
            <a:fillRect/>
          </a:stretch>
        </p:blipFill>
        <p:spPr>
          <a:xfrm>
            <a:off x="3175" y="1588"/>
            <a:ext cx="812800" cy="812800"/>
          </a:xfrm>
          <a:prstGeom prst="rect">
            <a:avLst/>
          </a:prstGeom>
        </p:spPr>
      </p:pic>
      <p:pic>
        <p:nvPicPr>
          <p:cNvPr id="11" name="Deceived and example" descr="Deceived and example">
            <a:hlinkClick r:id="" action="ppaction://media"/>
            <a:extLst>
              <a:ext uri="{FF2B5EF4-FFF2-40B4-BE49-F238E27FC236}">
                <a16:creationId xmlns:a16="http://schemas.microsoft.com/office/drawing/2014/main" id="{6E7617B1-7AC3-9540-A182-06E496BFE01E}"/>
              </a:ext>
            </a:extLst>
          </p:cNvPr>
          <p:cNvPicPr>
            <a:picLocks noChangeAspect="1"/>
          </p:cNvPicPr>
          <p:nvPr>
            <a:audioFile r:link="rId4"/>
            <p:extLst>
              <p:ext uri="{DAA4B4D4-6D71-4841-9C94-3DE7FCFB9230}">
                <p14:media xmlns:p14="http://schemas.microsoft.com/office/powerpoint/2010/main" r:embed="rId3"/>
              </p:ext>
            </p:extLst>
          </p:nvPr>
        </p:nvPicPr>
        <p:blipFill>
          <a:blip r:embed="rId15"/>
          <a:stretch>
            <a:fillRect/>
          </a:stretch>
        </p:blipFill>
        <p:spPr>
          <a:xfrm>
            <a:off x="-22804" y="755015"/>
            <a:ext cx="812800" cy="812800"/>
          </a:xfrm>
          <a:prstGeom prst="rect">
            <a:avLst/>
          </a:prstGeom>
        </p:spPr>
      </p:pic>
      <p:pic>
        <p:nvPicPr>
          <p:cNvPr id="12" name="Effects and wrong body narrative" descr="Effects and wrong body narrative">
            <a:hlinkClick r:id="" action="ppaction://media"/>
            <a:extLst>
              <a:ext uri="{FF2B5EF4-FFF2-40B4-BE49-F238E27FC236}">
                <a16:creationId xmlns:a16="http://schemas.microsoft.com/office/drawing/2014/main" id="{BAE0040D-8DB9-B342-94AB-77AA6530E743}"/>
              </a:ext>
            </a:extLst>
          </p:cNvPr>
          <p:cNvPicPr>
            <a:picLocks noChangeAspect="1"/>
          </p:cNvPicPr>
          <p:nvPr>
            <a:audioFile r:link="rId6"/>
            <p:extLst>
              <p:ext uri="{DAA4B4D4-6D71-4841-9C94-3DE7FCFB9230}">
                <p14:media xmlns:p14="http://schemas.microsoft.com/office/powerpoint/2010/main" r:embed="rId5"/>
              </p:ext>
            </p:extLst>
          </p:nvPr>
        </p:nvPicPr>
        <p:blipFill>
          <a:blip r:embed="rId15"/>
          <a:stretch>
            <a:fillRect/>
          </a:stretch>
        </p:blipFill>
        <p:spPr>
          <a:xfrm>
            <a:off x="-6446" y="1435286"/>
            <a:ext cx="812800" cy="812800"/>
          </a:xfrm>
          <a:prstGeom prst="rect">
            <a:avLst/>
          </a:prstGeom>
        </p:spPr>
      </p:pic>
      <p:pic>
        <p:nvPicPr>
          <p:cNvPr id="13" name="Criticism of wrong body" descr="Criticism of wrong body">
            <a:hlinkClick r:id="" action="ppaction://media"/>
            <a:extLst>
              <a:ext uri="{FF2B5EF4-FFF2-40B4-BE49-F238E27FC236}">
                <a16:creationId xmlns:a16="http://schemas.microsoft.com/office/drawing/2014/main" id="{7E4BC175-F6E3-DE4F-83EC-00C8950E86DD}"/>
              </a:ext>
            </a:extLst>
          </p:cNvPr>
          <p:cNvPicPr>
            <a:picLocks noChangeAspect="1"/>
          </p:cNvPicPr>
          <p:nvPr>
            <a:audioFile r:link="rId8"/>
            <p:extLst>
              <p:ext uri="{DAA4B4D4-6D71-4841-9C94-3DE7FCFB9230}">
                <p14:media xmlns:p14="http://schemas.microsoft.com/office/powerpoint/2010/main" r:embed="rId7"/>
              </p:ext>
            </p:extLst>
          </p:nvPr>
        </p:nvPicPr>
        <p:blipFill>
          <a:blip r:embed="rId15"/>
          <a:stretch>
            <a:fillRect/>
          </a:stretch>
        </p:blipFill>
        <p:spPr>
          <a:xfrm>
            <a:off x="-30496" y="1977720"/>
            <a:ext cx="812800" cy="812800"/>
          </a:xfrm>
          <a:prstGeom prst="rect">
            <a:avLst/>
          </a:prstGeom>
        </p:spPr>
      </p:pic>
      <p:pic>
        <p:nvPicPr>
          <p:cNvPr id="6" name="2Final argument for trance feminist research" descr="2Final argument for trance feminist research">
            <a:hlinkClick r:id="" action="ppaction://media"/>
            <a:extLst>
              <a:ext uri="{FF2B5EF4-FFF2-40B4-BE49-F238E27FC236}">
                <a16:creationId xmlns:a16="http://schemas.microsoft.com/office/drawing/2014/main" id="{1C3E6AA7-64E8-BA45-8C88-92599FECFC74}"/>
              </a:ext>
            </a:extLst>
          </p:cNvPr>
          <p:cNvPicPr>
            <a:picLocks noChangeAspect="1"/>
          </p:cNvPicPr>
          <p:nvPr>
            <a:audioFile r:link="rId10"/>
            <p:extLst>
              <p:ext uri="{DAA4B4D4-6D71-4841-9C94-3DE7FCFB9230}">
                <p14:media xmlns:p14="http://schemas.microsoft.com/office/powerpoint/2010/main" r:embed="rId9"/>
              </p:ext>
            </p:extLst>
          </p:nvPr>
        </p:nvPicPr>
        <p:blipFill>
          <a:blip r:embed="rId15"/>
          <a:stretch>
            <a:fillRect/>
          </a:stretch>
        </p:blipFill>
        <p:spPr>
          <a:xfrm>
            <a:off x="-39655" y="2616200"/>
            <a:ext cx="812800" cy="812800"/>
          </a:xfrm>
          <a:prstGeom prst="rect">
            <a:avLst/>
          </a:prstGeom>
        </p:spPr>
      </p:pic>
    </p:spTree>
    <p:extLst>
      <p:ext uri="{BB962C8B-B14F-4D97-AF65-F5344CB8AC3E}">
        <p14:creationId xmlns:p14="http://schemas.microsoft.com/office/powerpoint/2010/main" val="2008566841"/>
      </p:ext>
    </p:extLst>
  </p:cSld>
  <p:clrMapOvr>
    <a:masterClrMapping/>
  </p:clrMapOvr>
  <mc:AlternateContent xmlns:mc="http://schemas.openxmlformats.org/markup-compatibility/2006">
    <mc:Choice xmlns:p14="http://schemas.microsoft.com/office/powerpoint/2010/main" Requires="p14">
      <p:transition spd="slow" p14:dur="2000" advTm="2270">
        <p14:reveal/>
      </p:transition>
    </mc:Choice>
    <mc:Fallback>
      <p:transition spd="slow" advTm="227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1002" fill="hold"/>
                                        <p:tgtEl>
                                          <p:spTgt spid="10"/>
                                        </p:tgtEl>
                                      </p:cBhvr>
                                    </p:cmd>
                                  </p:childTnLst>
                                </p:cTn>
                              </p:par>
                              <p:par>
                                <p:cTn id="7" presetID="55" presetClass="entr" presetSubtype="0" fill="hold" nodeType="withEffect">
                                  <p:stCondLst>
                                    <p:cond delay="8640"/>
                                  </p:stCondLst>
                                  <p:childTnLst>
                                    <p:set>
                                      <p:cBhvr>
                                        <p:cTn id="8" dur="1" fill="hold">
                                          <p:stCondLst>
                                            <p:cond delay="0"/>
                                          </p:stCondLst>
                                        </p:cTn>
                                        <p:tgtEl>
                                          <p:spTgt spid="4">
                                            <p:txEl>
                                              <p:pRg st="0" end="0"/>
                                            </p:txEl>
                                          </p:spTgt>
                                        </p:tgtEl>
                                        <p:attrNameLst>
                                          <p:attrName>style.visibility</p:attrName>
                                        </p:attrNameLst>
                                      </p:cBhvr>
                                      <p:to>
                                        <p:strVal val="visible"/>
                                      </p:to>
                                    </p:set>
                                    <p:anim calcmode="lin" valueType="num">
                                      <p:cBhvr>
                                        <p:cTn id="9" dur="1000" fill="hold"/>
                                        <p:tgtEl>
                                          <p:spTgt spid="4">
                                            <p:txEl>
                                              <p:pRg st="0" end="0"/>
                                            </p:txEl>
                                          </p:spTgt>
                                        </p:tgtEl>
                                        <p:attrNameLst>
                                          <p:attrName>ppt_w</p:attrName>
                                        </p:attrNameLst>
                                      </p:cBhvr>
                                      <p:tavLst>
                                        <p:tav tm="0">
                                          <p:val>
                                            <p:strVal val="#ppt_w*0.70"/>
                                          </p:val>
                                        </p:tav>
                                        <p:tav tm="100000">
                                          <p:val>
                                            <p:strVal val="#ppt_w"/>
                                          </p:val>
                                        </p:tav>
                                      </p:tavLst>
                                    </p:anim>
                                    <p:anim calcmode="lin" valueType="num">
                                      <p:cBhvr>
                                        <p:cTn id="10" dur="1000" fill="hold"/>
                                        <p:tgtEl>
                                          <p:spTgt spid="4">
                                            <p:txEl>
                                              <p:pRg st="0" end="0"/>
                                            </p:txEl>
                                          </p:spTgt>
                                        </p:tgtEl>
                                        <p:attrNameLst>
                                          <p:attrName>ppt_h</p:attrName>
                                        </p:attrNameLst>
                                      </p:cBhvr>
                                      <p:tavLst>
                                        <p:tav tm="0">
                                          <p:val>
                                            <p:strVal val="#ppt_h"/>
                                          </p:val>
                                        </p:tav>
                                        <p:tav tm="100000">
                                          <p:val>
                                            <p:strVal val="#ppt_h"/>
                                          </p:val>
                                        </p:tav>
                                      </p:tavLst>
                                    </p:anim>
                                    <p:animEffect transition="in" filter="fade">
                                      <p:cBhvr>
                                        <p:cTn id="11" dur="1000"/>
                                        <p:tgtEl>
                                          <p:spTgt spid="4">
                                            <p:txEl>
                                              <p:pRg st="0" end="0"/>
                                            </p:txEl>
                                          </p:spTgt>
                                        </p:tgtEl>
                                      </p:cBhvr>
                                    </p:animEffect>
                                  </p:childTnLst>
                                </p:cTn>
                              </p:par>
                            </p:childTnLst>
                          </p:cTn>
                        </p:par>
                        <p:par>
                          <p:cTn id="12" fill="hold">
                            <p:stCondLst>
                              <p:cond delay="21002"/>
                            </p:stCondLst>
                            <p:childTnLst>
                              <p:par>
                                <p:cTn id="13" presetID="1" presetClass="mediacall" presetSubtype="0" fill="hold" nodeType="afterEffect">
                                  <p:stCondLst>
                                    <p:cond delay="0"/>
                                  </p:stCondLst>
                                  <p:childTnLst>
                                    <p:cmd type="call" cmd="playFrom(0.0)">
                                      <p:cBhvr>
                                        <p:cTn id="14" dur="33123" fill="hold"/>
                                        <p:tgtEl>
                                          <p:spTgt spid="11"/>
                                        </p:tgtEl>
                                      </p:cBhvr>
                                    </p:cmd>
                                  </p:childTnLst>
                                </p:cTn>
                              </p:par>
                              <p:par>
                                <p:cTn id="15" presetID="55" presetClass="entr" presetSubtype="0" fill="hold" nodeType="withEffect">
                                  <p:stCondLst>
                                    <p:cond delay="8000"/>
                                  </p:stCondLst>
                                  <p:childTnLst>
                                    <p:set>
                                      <p:cBhvr>
                                        <p:cTn id="16" dur="1" fill="hold">
                                          <p:stCondLst>
                                            <p:cond delay="0"/>
                                          </p:stCondLst>
                                        </p:cTn>
                                        <p:tgtEl>
                                          <p:spTgt spid="4">
                                            <p:txEl>
                                              <p:pRg st="1" end="1"/>
                                            </p:txEl>
                                          </p:spTgt>
                                        </p:tgtEl>
                                        <p:attrNameLst>
                                          <p:attrName>style.visibility</p:attrName>
                                        </p:attrNameLst>
                                      </p:cBhvr>
                                      <p:to>
                                        <p:strVal val="visible"/>
                                      </p:to>
                                    </p:set>
                                    <p:anim calcmode="lin" valueType="num">
                                      <p:cBhvr>
                                        <p:cTn id="17"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4">
                                            <p:txEl>
                                              <p:pRg st="1" end="1"/>
                                            </p:txEl>
                                          </p:spTgt>
                                        </p:tgtEl>
                                      </p:cBhvr>
                                    </p:animEffect>
                                  </p:childTnLst>
                                </p:cTn>
                              </p:par>
                            </p:childTnLst>
                          </p:cTn>
                        </p:par>
                        <p:par>
                          <p:cTn id="20" fill="hold">
                            <p:stCondLst>
                              <p:cond delay="54125"/>
                            </p:stCondLst>
                            <p:childTnLst>
                              <p:par>
                                <p:cTn id="21" presetID="1" presetClass="mediacall" presetSubtype="0" fill="hold" nodeType="afterEffect">
                                  <p:stCondLst>
                                    <p:cond delay="0"/>
                                  </p:stCondLst>
                                  <p:childTnLst>
                                    <p:cmd type="call" cmd="playFrom(0.0)">
                                      <p:cBhvr>
                                        <p:cTn id="22" dur="28916" fill="hold"/>
                                        <p:tgtEl>
                                          <p:spTgt spid="12"/>
                                        </p:tgtEl>
                                      </p:cBhvr>
                                    </p:cmd>
                                  </p:childTnLst>
                                </p:cTn>
                              </p:par>
                            </p:childTnLst>
                          </p:cTn>
                        </p:par>
                        <p:par>
                          <p:cTn id="23" fill="hold">
                            <p:stCondLst>
                              <p:cond delay="83041"/>
                            </p:stCondLst>
                            <p:childTnLst>
                              <p:par>
                                <p:cTn id="24" presetID="1" presetClass="mediacall" presetSubtype="0" fill="hold" nodeType="afterEffect">
                                  <p:stCondLst>
                                    <p:cond delay="0"/>
                                  </p:stCondLst>
                                  <p:childTnLst>
                                    <p:cmd type="call" cmd="playFrom(0.0)">
                                      <p:cBhvr>
                                        <p:cTn id="25" dur="27470" fill="hold"/>
                                        <p:tgtEl>
                                          <p:spTgt spid="13"/>
                                        </p:tgtEl>
                                      </p:cBhvr>
                                    </p:cmd>
                                  </p:childTnLst>
                                </p:cTn>
                              </p:par>
                              <p:par>
                                <p:cTn id="26" presetID="55" presetClass="entr" presetSubtype="0" fill="hold" nodeType="withEffect">
                                  <p:stCondLst>
                                    <p:cond delay="1100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1000" fill="hold"/>
                                        <p:tgtEl>
                                          <p:spTgt spid="4">
                                            <p:txEl>
                                              <p:pRg st="2" end="2"/>
                                            </p:txEl>
                                          </p:spTgt>
                                        </p:tgtEl>
                                        <p:attrNameLst>
                                          <p:attrName>ppt_w</p:attrName>
                                        </p:attrNameLst>
                                      </p:cBhvr>
                                      <p:tavLst>
                                        <p:tav tm="0">
                                          <p:val>
                                            <p:strVal val="#ppt_w*0.70"/>
                                          </p:val>
                                        </p:tav>
                                        <p:tav tm="100000">
                                          <p:val>
                                            <p:strVal val="#ppt_w"/>
                                          </p:val>
                                        </p:tav>
                                      </p:tavLst>
                                    </p:anim>
                                    <p:anim calcmode="lin" valueType="num">
                                      <p:cBhvr>
                                        <p:cTn id="29" dur="1000" fill="hold"/>
                                        <p:tgtEl>
                                          <p:spTgt spid="4">
                                            <p:txEl>
                                              <p:pRg st="2" end="2"/>
                                            </p:txEl>
                                          </p:spTgt>
                                        </p:tgtEl>
                                        <p:attrNameLst>
                                          <p:attrName>ppt_h</p:attrName>
                                        </p:attrNameLst>
                                      </p:cBhvr>
                                      <p:tavLst>
                                        <p:tav tm="0">
                                          <p:val>
                                            <p:strVal val="#ppt_h"/>
                                          </p:val>
                                        </p:tav>
                                        <p:tav tm="100000">
                                          <p:val>
                                            <p:strVal val="#ppt_h"/>
                                          </p:val>
                                        </p:tav>
                                      </p:tavLst>
                                    </p:anim>
                                    <p:animEffect transition="in" filter="fade">
                                      <p:cBhvr>
                                        <p:cTn id="30" dur="1000"/>
                                        <p:tgtEl>
                                          <p:spTgt spid="4">
                                            <p:txEl>
                                              <p:pRg st="2" end="2"/>
                                            </p:txEl>
                                          </p:spTgt>
                                        </p:tgtEl>
                                      </p:cBhvr>
                                    </p:animEffect>
                                  </p:childTnLst>
                                </p:cTn>
                              </p:par>
                            </p:childTnLst>
                          </p:cTn>
                        </p:par>
                        <p:par>
                          <p:cTn id="31" fill="hold">
                            <p:stCondLst>
                              <p:cond delay="110511"/>
                            </p:stCondLst>
                            <p:childTnLst>
                              <p:par>
                                <p:cTn id="32" presetID="1" presetClass="mediacall" presetSubtype="0" fill="hold" nodeType="afterEffect">
                                  <p:stCondLst>
                                    <p:cond delay="0"/>
                                  </p:stCondLst>
                                  <p:childTnLst>
                                    <p:cmd type="call" cmd="playFrom(0.0)">
                                      <p:cBhvr>
                                        <p:cTn id="33" dur="47196"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4" fill="hold" display="0">
                  <p:stCondLst>
                    <p:cond delay="indefinite"/>
                  </p:stCondLst>
                  <p:endCondLst>
                    <p:cond evt="onStopAudio" delay="0">
                      <p:tgtEl>
                        <p:sldTgt/>
                      </p:tgtEl>
                    </p:cond>
                  </p:endCondLst>
                </p:cTn>
                <p:tgtEl>
                  <p:spTgt spid="10"/>
                </p:tgtEl>
              </p:cMediaNode>
            </p:audio>
            <p:audio>
              <p:cMediaNode vol="80000" showWhenStopped="0">
                <p:cTn id="35" fill="hold" display="0">
                  <p:stCondLst>
                    <p:cond delay="indefinite"/>
                  </p:stCondLst>
                  <p:endCondLst>
                    <p:cond evt="onStopAudio" delay="0">
                      <p:tgtEl>
                        <p:sldTgt/>
                      </p:tgtEl>
                    </p:cond>
                  </p:endCondLst>
                </p:cTn>
                <p:tgtEl>
                  <p:spTgt spid="11"/>
                </p:tgtEl>
              </p:cMediaNode>
            </p:audio>
            <p:audio>
              <p:cMediaNode vol="80000" showWhenStopped="0">
                <p:cTn id="36" fill="hold" display="0">
                  <p:stCondLst>
                    <p:cond delay="indefinite"/>
                  </p:stCondLst>
                  <p:endCondLst>
                    <p:cond evt="onStopAudio" delay="0">
                      <p:tgtEl>
                        <p:sldTgt/>
                      </p:tgtEl>
                    </p:cond>
                  </p:endCondLst>
                </p:cTn>
                <p:tgtEl>
                  <p:spTgt spid="12"/>
                </p:tgtEl>
              </p:cMediaNode>
            </p:audio>
            <p:audio>
              <p:cMediaNode vol="80000" showWhenStopped="0">
                <p:cTn id="37" fill="hold" display="0">
                  <p:stCondLst>
                    <p:cond delay="indefinite"/>
                  </p:stCondLst>
                  <p:endCondLst>
                    <p:cond evt="onStopAudio" delay="0">
                      <p:tgtEl>
                        <p:sldTgt/>
                      </p:tgtEl>
                    </p:cond>
                  </p:endCondLst>
                </p:cTn>
                <p:tgtEl>
                  <p:spTgt spid="13"/>
                </p:tgtEl>
              </p:cMediaNode>
            </p:audio>
            <p:audio>
              <p:cMediaNode vol="80000">
                <p:cTn id="38"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79000">
              <a:srgbClr val="F4D2E5"/>
            </a:gs>
            <a:gs pos="37000">
              <a:srgbClr val="B3D7FF"/>
            </a:gs>
            <a:gs pos="10000">
              <a:srgbClr val="E2EEF7"/>
            </a:gs>
            <a:gs pos="100000">
              <a:srgbClr val="A460F2"/>
            </a:gs>
          </a:gsLst>
          <a:lin ang="5400000" scaled="1"/>
        </a:gradFill>
        <a:effectLst/>
      </p:bgPr>
    </p:bg>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AFA67CD3-AB4E-4A7A-BEB8-53C445D8C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3726"/>
            <a:ext cx="5614875"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31">
            <a:extLst>
              <a:ext uri="{FF2B5EF4-FFF2-40B4-BE49-F238E27FC236}">
                <a16:creationId xmlns:a16="http://schemas.microsoft.com/office/drawing/2014/main" id="{07CF545F-9C2E-4446-97CD-AD92990C2B6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A0C82F3-43E4-0F4D-AA6F-90F24E618FBA}"/>
              </a:ext>
            </a:extLst>
          </p:cNvPr>
          <p:cNvSpPr>
            <a:spLocks noGrp="1"/>
          </p:cNvSpPr>
          <p:nvPr>
            <p:ph type="title"/>
          </p:nvPr>
        </p:nvSpPr>
        <p:spPr>
          <a:xfrm>
            <a:off x="6090574" y="483816"/>
            <a:ext cx="5614875" cy="1454051"/>
          </a:xfrm>
        </p:spPr>
        <p:txBody>
          <a:bodyPr vert="horz" lIns="91440" tIns="45720" rIns="91440" bIns="45720" rtlCol="0">
            <a:normAutofit/>
          </a:bodyPr>
          <a:lstStyle/>
          <a:p>
            <a:r>
              <a:rPr lang="en-US" kern="1200" dirty="0">
                <a:solidFill>
                  <a:srgbClr val="000000"/>
                </a:solidFill>
                <a:latin typeface="Arial" panose="020B0604020202020204" pitchFamily="34" charset="0"/>
                <a:cs typeface="Arial" panose="020B0604020202020204" pitchFamily="34" charset="0"/>
              </a:rPr>
              <a:t>Research Questions</a:t>
            </a:r>
          </a:p>
        </p:txBody>
      </p:sp>
      <p:sp>
        <p:nvSpPr>
          <p:cNvPr id="34" name="Freeform 62">
            <a:extLst>
              <a:ext uri="{FF2B5EF4-FFF2-40B4-BE49-F238E27FC236}">
                <a16:creationId xmlns:a16="http://schemas.microsoft.com/office/drawing/2014/main" id="{339C8D78-A644-462F-B674-F440635E53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38619"/>
            <a:ext cx="5000438" cy="5400962"/>
          </a:xfrm>
          <a:custGeom>
            <a:avLst/>
            <a:gdLst>
              <a:gd name="connsiteX0" fmla="*/ 2299956 w 5000438"/>
              <a:gd name="connsiteY0" fmla="*/ 0 h 5400962"/>
              <a:gd name="connsiteX1" fmla="*/ 5000438 w 5000438"/>
              <a:gd name="connsiteY1" fmla="*/ 2700481 h 5400962"/>
              <a:gd name="connsiteX2" fmla="*/ 2299956 w 5000438"/>
              <a:gd name="connsiteY2" fmla="*/ 5400962 h 5400962"/>
              <a:gd name="connsiteX3" fmla="*/ 60675 w 5000438"/>
              <a:gd name="connsiteY3" fmla="*/ 4210346 h 5400962"/>
              <a:gd name="connsiteX4" fmla="*/ 0 w 5000438"/>
              <a:gd name="connsiteY4" fmla="*/ 4110472 h 5400962"/>
              <a:gd name="connsiteX5" fmla="*/ 0 w 5000438"/>
              <a:gd name="connsiteY5" fmla="*/ 1290491 h 5400962"/>
              <a:gd name="connsiteX6" fmla="*/ 60675 w 5000438"/>
              <a:gd name="connsiteY6" fmla="*/ 1190617 h 5400962"/>
              <a:gd name="connsiteX7" fmla="*/ 2299956 w 5000438"/>
              <a:gd name="connsiteY7" fmla="*/ 0 h 5400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00438" h="5400962">
                <a:moveTo>
                  <a:pt x="2299956" y="0"/>
                </a:moveTo>
                <a:cubicBezTo>
                  <a:pt x="3791390" y="0"/>
                  <a:pt x="5000438" y="1209047"/>
                  <a:pt x="5000438" y="2700481"/>
                </a:cubicBezTo>
                <a:cubicBezTo>
                  <a:pt x="5000438" y="4191915"/>
                  <a:pt x="3791390" y="5400962"/>
                  <a:pt x="2299956" y="5400962"/>
                </a:cubicBezTo>
                <a:cubicBezTo>
                  <a:pt x="1367810" y="5400962"/>
                  <a:pt x="545971" y="4928678"/>
                  <a:pt x="60675" y="4210346"/>
                </a:cubicBezTo>
                <a:lnTo>
                  <a:pt x="0" y="4110472"/>
                </a:lnTo>
                <a:lnTo>
                  <a:pt x="0" y="1290491"/>
                </a:lnTo>
                <a:lnTo>
                  <a:pt x="60675" y="1190617"/>
                </a:lnTo>
                <a:cubicBezTo>
                  <a:pt x="545971" y="472284"/>
                  <a:pt x="1367810" y="0"/>
                  <a:pt x="2299956"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85000"/>
                  </a:schemeClr>
                </a:gs>
                <a:gs pos="100000">
                  <a:schemeClr val="bg2">
                    <a:lumMod val="8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A66DF149-31CA-9245-A9E2-D2DDABFABA1A}"/>
              </a:ext>
            </a:extLst>
          </p:cNvPr>
          <p:cNvSpPr>
            <a:spLocks noGrp="1"/>
          </p:cNvSpPr>
          <p:nvPr>
            <p:ph idx="1"/>
          </p:nvPr>
        </p:nvSpPr>
        <p:spPr>
          <a:xfrm>
            <a:off x="6280579" y="1937867"/>
            <a:ext cx="4977578" cy="3639289"/>
          </a:xfrm>
        </p:spPr>
        <p:txBody>
          <a:bodyPr vert="horz" lIns="91440" tIns="45720" rIns="91440" bIns="45720" rtlCol="0" anchor="ctr">
            <a:normAutofit/>
          </a:bodyPr>
          <a:lstStyle/>
          <a:p>
            <a:r>
              <a:rPr lang="en-US" sz="2000" dirty="0">
                <a:solidFill>
                  <a:srgbClr val="000000"/>
                </a:solidFill>
              </a:rPr>
              <a:t>To what extent are the texts </a:t>
            </a:r>
            <a:r>
              <a:rPr lang="en-US" sz="2000" dirty="0" err="1">
                <a:solidFill>
                  <a:srgbClr val="000000"/>
                </a:solidFill>
              </a:rPr>
              <a:t>transfeminist</a:t>
            </a:r>
            <a:r>
              <a:rPr lang="en-US" sz="2000" dirty="0">
                <a:solidFill>
                  <a:srgbClr val="000000"/>
                </a:solidFill>
              </a:rPr>
              <a:t>?</a:t>
            </a:r>
          </a:p>
          <a:p>
            <a:r>
              <a:rPr lang="en-US" sz="2000" kern="1200" dirty="0">
                <a:solidFill>
                  <a:srgbClr val="000000"/>
                </a:solidFill>
                <a:latin typeface="+mn-lt"/>
                <a:ea typeface="+mn-ea"/>
                <a:cs typeface="+mn-cs"/>
              </a:rPr>
              <a:t>To what extent have the authors used ‘The Wrong Body Narrative’ to explain gender dysphoria?</a:t>
            </a:r>
          </a:p>
          <a:p>
            <a:r>
              <a:rPr lang="en-US" sz="2000" dirty="0">
                <a:solidFill>
                  <a:srgbClr val="000000"/>
                </a:solidFill>
              </a:rPr>
              <a:t>What role does liminality play in trans narratives?</a:t>
            </a:r>
          </a:p>
          <a:p>
            <a:r>
              <a:rPr lang="en-US" sz="2000" kern="1200" dirty="0">
                <a:solidFill>
                  <a:srgbClr val="000000"/>
                </a:solidFill>
                <a:latin typeface="+mn-lt"/>
                <a:ea typeface="+mn-ea"/>
                <a:cs typeface="+mn-cs"/>
              </a:rPr>
              <a:t>What is the relationship between gender and sexuality?</a:t>
            </a:r>
          </a:p>
          <a:p>
            <a:r>
              <a:rPr lang="en-US" sz="2000" dirty="0">
                <a:solidFill>
                  <a:srgbClr val="000000"/>
                </a:solidFill>
              </a:rPr>
              <a:t>How do these texts challenge our understanding the trans subject as either a deceiver or pretender?</a:t>
            </a:r>
            <a:endParaRPr lang="en-US" sz="2000" kern="1200" dirty="0">
              <a:solidFill>
                <a:srgbClr val="000000"/>
              </a:solidFill>
              <a:latin typeface="+mn-lt"/>
              <a:ea typeface="+mn-ea"/>
              <a:cs typeface="+mn-cs"/>
            </a:endParaRPr>
          </a:p>
        </p:txBody>
      </p:sp>
      <p:grpSp>
        <p:nvGrpSpPr>
          <p:cNvPr id="7" name="Graphic 4" descr="Research">
            <a:extLst>
              <a:ext uri="{FF2B5EF4-FFF2-40B4-BE49-F238E27FC236}">
                <a16:creationId xmlns:a16="http://schemas.microsoft.com/office/drawing/2014/main" id="{209294AC-8E54-D246-826F-879E58CFB89C}"/>
              </a:ext>
            </a:extLst>
          </p:cNvPr>
          <p:cNvGrpSpPr/>
          <p:nvPr/>
        </p:nvGrpSpPr>
        <p:grpSpPr>
          <a:xfrm>
            <a:off x="469538" y="1398319"/>
            <a:ext cx="4061361" cy="4061361"/>
            <a:chOff x="5638800" y="2971800"/>
            <a:chExt cx="914400" cy="914400"/>
          </a:xfrm>
          <a:gradFill>
            <a:gsLst>
              <a:gs pos="68000">
                <a:srgbClr val="F4D2E5"/>
              </a:gs>
              <a:gs pos="27000">
                <a:srgbClr val="B3D7FF"/>
              </a:gs>
              <a:gs pos="0">
                <a:srgbClr val="E2EEF7"/>
              </a:gs>
              <a:gs pos="100000">
                <a:srgbClr val="A460F2"/>
              </a:gs>
            </a:gsLst>
            <a:lin ang="5400000" scaled="1"/>
          </a:gradFill>
        </p:grpSpPr>
        <p:sp>
          <p:nvSpPr>
            <p:cNvPr id="8" name="Freeform 7">
              <a:extLst>
                <a:ext uri="{FF2B5EF4-FFF2-40B4-BE49-F238E27FC236}">
                  <a16:creationId xmlns:a16="http://schemas.microsoft.com/office/drawing/2014/main" id="{6E3D660C-83AF-8B43-B836-6A2326411982}"/>
                </a:ext>
              </a:extLst>
            </p:cNvPr>
            <p:cNvSpPr/>
            <p:nvPr/>
          </p:nvSpPr>
          <p:spPr>
            <a:xfrm>
              <a:off x="5713089" y="3050852"/>
              <a:ext cx="753670" cy="754623"/>
            </a:xfrm>
            <a:custGeom>
              <a:avLst/>
              <a:gdLst>
                <a:gd name="connsiteX0" fmla="*/ 616273 w 753670"/>
                <a:gd name="connsiteY0" fmla="*/ 521975 h 754623"/>
                <a:gd name="connsiteX1" fmla="*/ 557218 w 753670"/>
                <a:gd name="connsiteY1" fmla="*/ 503878 h 754623"/>
                <a:gd name="connsiteX2" fmla="*/ 514355 w 753670"/>
                <a:gd name="connsiteY2" fmla="*/ 461968 h 754623"/>
                <a:gd name="connsiteX3" fmla="*/ 573410 w 753670"/>
                <a:gd name="connsiteY3" fmla="*/ 288613 h 754623"/>
                <a:gd name="connsiteX4" fmla="*/ 287660 w 753670"/>
                <a:gd name="connsiteY4" fmla="*/ 5 h 754623"/>
                <a:gd name="connsiteX5" fmla="*/ 5 w 753670"/>
                <a:gd name="connsiteY5" fmla="*/ 285755 h 754623"/>
                <a:gd name="connsiteX6" fmla="*/ 285755 w 753670"/>
                <a:gd name="connsiteY6" fmla="*/ 573410 h 754623"/>
                <a:gd name="connsiteX7" fmla="*/ 461015 w 753670"/>
                <a:gd name="connsiteY7" fmla="*/ 514355 h 754623"/>
                <a:gd name="connsiteX8" fmla="*/ 502925 w 753670"/>
                <a:gd name="connsiteY8" fmla="*/ 556265 h 754623"/>
                <a:gd name="connsiteX9" fmla="*/ 521023 w 753670"/>
                <a:gd name="connsiteY9" fmla="*/ 616273 h 754623"/>
                <a:gd name="connsiteX10" fmla="*/ 640085 w 753670"/>
                <a:gd name="connsiteY10" fmla="*/ 735335 h 754623"/>
                <a:gd name="connsiteX11" fmla="*/ 734383 w 753670"/>
                <a:gd name="connsiteY11" fmla="*/ 735335 h 754623"/>
                <a:gd name="connsiteX12" fmla="*/ 734383 w 753670"/>
                <a:gd name="connsiteY12" fmla="*/ 641038 h 754623"/>
                <a:gd name="connsiteX13" fmla="*/ 616273 w 753670"/>
                <a:gd name="connsiteY13" fmla="*/ 521975 h 754623"/>
                <a:gd name="connsiteX14" fmla="*/ 287660 w 753670"/>
                <a:gd name="connsiteY14" fmla="*/ 516260 h 754623"/>
                <a:gd name="connsiteX15" fmla="*/ 59060 w 753670"/>
                <a:gd name="connsiteY15" fmla="*/ 287660 h 754623"/>
                <a:gd name="connsiteX16" fmla="*/ 287660 w 753670"/>
                <a:gd name="connsiteY16" fmla="*/ 59060 h 754623"/>
                <a:gd name="connsiteX17" fmla="*/ 516260 w 753670"/>
                <a:gd name="connsiteY17" fmla="*/ 287660 h 754623"/>
                <a:gd name="connsiteX18" fmla="*/ 287660 w 753670"/>
                <a:gd name="connsiteY18" fmla="*/ 516260 h 754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753670" h="754623">
                  <a:moveTo>
                    <a:pt x="616273" y="521975"/>
                  </a:moveTo>
                  <a:cubicBezTo>
                    <a:pt x="601033" y="506735"/>
                    <a:pt x="578173" y="499115"/>
                    <a:pt x="557218" y="503878"/>
                  </a:cubicBezTo>
                  <a:lnTo>
                    <a:pt x="514355" y="461968"/>
                  </a:lnTo>
                  <a:cubicBezTo>
                    <a:pt x="552455" y="412438"/>
                    <a:pt x="573410" y="351478"/>
                    <a:pt x="573410" y="288613"/>
                  </a:cubicBezTo>
                  <a:cubicBezTo>
                    <a:pt x="574363" y="129545"/>
                    <a:pt x="445775" y="958"/>
                    <a:pt x="287660" y="5"/>
                  </a:cubicBezTo>
                  <a:cubicBezTo>
                    <a:pt x="129545" y="-947"/>
                    <a:pt x="958" y="127640"/>
                    <a:pt x="5" y="285755"/>
                  </a:cubicBezTo>
                  <a:cubicBezTo>
                    <a:pt x="-947" y="443870"/>
                    <a:pt x="127640" y="572458"/>
                    <a:pt x="285755" y="573410"/>
                  </a:cubicBezTo>
                  <a:cubicBezTo>
                    <a:pt x="348620" y="573410"/>
                    <a:pt x="410533" y="552455"/>
                    <a:pt x="461015" y="514355"/>
                  </a:cubicBezTo>
                  <a:lnTo>
                    <a:pt x="502925" y="556265"/>
                  </a:lnTo>
                  <a:cubicBezTo>
                    <a:pt x="499115" y="578173"/>
                    <a:pt x="505783" y="600080"/>
                    <a:pt x="521023" y="616273"/>
                  </a:cubicBezTo>
                  <a:lnTo>
                    <a:pt x="640085" y="735335"/>
                  </a:lnTo>
                  <a:cubicBezTo>
                    <a:pt x="665803" y="761053"/>
                    <a:pt x="708665" y="761053"/>
                    <a:pt x="734383" y="735335"/>
                  </a:cubicBezTo>
                  <a:cubicBezTo>
                    <a:pt x="760100" y="709618"/>
                    <a:pt x="760100" y="666755"/>
                    <a:pt x="734383" y="641038"/>
                  </a:cubicBezTo>
                  <a:lnTo>
                    <a:pt x="616273" y="521975"/>
                  </a:lnTo>
                  <a:close/>
                  <a:moveTo>
                    <a:pt x="287660" y="516260"/>
                  </a:moveTo>
                  <a:cubicBezTo>
                    <a:pt x="160978" y="516260"/>
                    <a:pt x="59060" y="414343"/>
                    <a:pt x="59060" y="287660"/>
                  </a:cubicBezTo>
                  <a:cubicBezTo>
                    <a:pt x="59060" y="160978"/>
                    <a:pt x="160978" y="59060"/>
                    <a:pt x="287660" y="59060"/>
                  </a:cubicBezTo>
                  <a:cubicBezTo>
                    <a:pt x="414343" y="59060"/>
                    <a:pt x="516260" y="160978"/>
                    <a:pt x="516260" y="287660"/>
                  </a:cubicBezTo>
                  <a:cubicBezTo>
                    <a:pt x="516260" y="413390"/>
                    <a:pt x="413390" y="516260"/>
                    <a:pt x="287660" y="516260"/>
                  </a:cubicBezTo>
                  <a:close/>
                </a:path>
              </a:pathLst>
            </a:custGeom>
            <a:gradFill>
              <a:gsLst>
                <a:gs pos="68000">
                  <a:srgbClr val="F4D2E5"/>
                </a:gs>
                <a:gs pos="27000">
                  <a:srgbClr val="B3D7FF"/>
                </a:gs>
                <a:gs pos="0">
                  <a:srgbClr val="E2EEF7"/>
                </a:gs>
                <a:gs pos="100000">
                  <a:srgbClr val="B3D7FF"/>
                </a:gs>
              </a:gsLst>
              <a:lin ang="5400000" scaled="1"/>
            </a:gradFill>
            <a:ln w="9525" cap="flat">
              <a:noFill/>
              <a:prstDash val="solid"/>
              <a:miter/>
            </a:ln>
          </p:spPr>
          <p:txBody>
            <a:bodyPr rtlCol="0" anchor="ctr"/>
            <a:lstStyle/>
            <a:p>
              <a:endParaRPr lang="en-GB"/>
            </a:p>
          </p:txBody>
        </p:sp>
        <p:sp>
          <p:nvSpPr>
            <p:cNvPr id="10" name="Freeform 9">
              <a:extLst>
                <a:ext uri="{FF2B5EF4-FFF2-40B4-BE49-F238E27FC236}">
                  <a16:creationId xmlns:a16="http://schemas.microsoft.com/office/drawing/2014/main" id="{8644E1AE-8188-D64A-A6CD-43A326A7023A}"/>
                </a:ext>
              </a:extLst>
            </p:cNvPr>
            <p:cNvSpPr/>
            <p:nvPr/>
          </p:nvSpPr>
          <p:spPr>
            <a:xfrm>
              <a:off x="5795962" y="3192415"/>
              <a:ext cx="410527" cy="301354"/>
            </a:xfrm>
            <a:custGeom>
              <a:avLst/>
              <a:gdLst>
                <a:gd name="connsiteX0" fmla="*/ 409575 w 410527"/>
                <a:gd name="connsiteY0" fmla="*/ 131810 h 301354"/>
                <a:gd name="connsiteX1" fmla="*/ 355283 w 410527"/>
                <a:gd name="connsiteY1" fmla="*/ 131810 h 301354"/>
                <a:gd name="connsiteX2" fmla="*/ 342900 w 410527"/>
                <a:gd name="connsiteY2" fmla="*/ 139430 h 301354"/>
                <a:gd name="connsiteX3" fmla="*/ 306705 w 410527"/>
                <a:gd name="connsiteY3" fmla="*/ 178483 h 301354"/>
                <a:gd name="connsiteX4" fmla="*/ 276225 w 410527"/>
                <a:gd name="connsiteY4" fmla="*/ 72755 h 301354"/>
                <a:gd name="connsiteX5" fmla="*/ 255270 w 410527"/>
                <a:gd name="connsiteY5" fmla="*/ 61325 h 301354"/>
                <a:gd name="connsiteX6" fmla="*/ 243840 w 410527"/>
                <a:gd name="connsiteY6" fmla="*/ 71803 h 301354"/>
                <a:gd name="connsiteX7" fmla="*/ 186690 w 410527"/>
                <a:gd name="connsiteY7" fmla="*/ 223250 h 301354"/>
                <a:gd name="connsiteX8" fmla="*/ 147638 w 410527"/>
                <a:gd name="connsiteY8" fmla="*/ 13700 h 301354"/>
                <a:gd name="connsiteX9" fmla="*/ 128588 w 410527"/>
                <a:gd name="connsiteY9" fmla="*/ 365 h 301354"/>
                <a:gd name="connsiteX10" fmla="*/ 115253 w 410527"/>
                <a:gd name="connsiteY10" fmla="*/ 11795 h 301354"/>
                <a:gd name="connsiteX11" fmla="*/ 74295 w 410527"/>
                <a:gd name="connsiteY11" fmla="*/ 131810 h 301354"/>
                <a:gd name="connsiteX12" fmla="*/ 0 w 410527"/>
                <a:gd name="connsiteY12" fmla="*/ 131810 h 301354"/>
                <a:gd name="connsiteX13" fmla="*/ 0 w 410527"/>
                <a:gd name="connsiteY13" fmla="*/ 169910 h 301354"/>
                <a:gd name="connsiteX14" fmla="*/ 86678 w 410527"/>
                <a:gd name="connsiteY14" fmla="*/ 169910 h 301354"/>
                <a:gd name="connsiteX15" fmla="*/ 102870 w 410527"/>
                <a:gd name="connsiteY15" fmla="*/ 155623 h 301354"/>
                <a:gd name="connsiteX16" fmla="*/ 126682 w 410527"/>
                <a:gd name="connsiteY16" fmla="*/ 83232 h 301354"/>
                <a:gd name="connsiteX17" fmla="*/ 164783 w 410527"/>
                <a:gd name="connsiteY17" fmla="*/ 288020 h 301354"/>
                <a:gd name="connsiteX18" fmla="*/ 180023 w 410527"/>
                <a:gd name="connsiteY18" fmla="*/ 301355 h 301354"/>
                <a:gd name="connsiteX19" fmla="*/ 181927 w 410527"/>
                <a:gd name="connsiteY19" fmla="*/ 301355 h 301354"/>
                <a:gd name="connsiteX20" fmla="*/ 198120 w 410527"/>
                <a:gd name="connsiteY20" fmla="*/ 290878 h 301354"/>
                <a:gd name="connsiteX21" fmla="*/ 259080 w 410527"/>
                <a:gd name="connsiteY21" fmla="*/ 130858 h 301354"/>
                <a:gd name="connsiteX22" fmla="*/ 283845 w 410527"/>
                <a:gd name="connsiteY22" fmla="*/ 216583 h 301354"/>
                <a:gd name="connsiteX23" fmla="*/ 304800 w 410527"/>
                <a:gd name="connsiteY23" fmla="*/ 228012 h 301354"/>
                <a:gd name="connsiteX24" fmla="*/ 312420 w 410527"/>
                <a:gd name="connsiteY24" fmla="*/ 223250 h 301354"/>
                <a:gd name="connsiteX25" fmla="*/ 363855 w 410527"/>
                <a:gd name="connsiteY25" fmla="*/ 169910 h 301354"/>
                <a:gd name="connsiteX26" fmla="*/ 410528 w 410527"/>
                <a:gd name="connsiteY26" fmla="*/ 169910 h 301354"/>
                <a:gd name="connsiteX27" fmla="*/ 410528 w 410527"/>
                <a:gd name="connsiteY27" fmla="*/ 131810 h 301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410527" h="301354">
                  <a:moveTo>
                    <a:pt x="409575" y="131810"/>
                  </a:moveTo>
                  <a:lnTo>
                    <a:pt x="355283" y="131810"/>
                  </a:lnTo>
                  <a:cubicBezTo>
                    <a:pt x="350520" y="132762"/>
                    <a:pt x="345758" y="135620"/>
                    <a:pt x="342900" y="139430"/>
                  </a:cubicBezTo>
                  <a:lnTo>
                    <a:pt x="306705" y="178483"/>
                  </a:lnTo>
                  <a:lnTo>
                    <a:pt x="276225" y="72755"/>
                  </a:lnTo>
                  <a:cubicBezTo>
                    <a:pt x="273368" y="64182"/>
                    <a:pt x="263843" y="58467"/>
                    <a:pt x="255270" y="61325"/>
                  </a:cubicBezTo>
                  <a:cubicBezTo>
                    <a:pt x="250508" y="63230"/>
                    <a:pt x="245745" y="66088"/>
                    <a:pt x="243840" y="71803"/>
                  </a:cubicBezTo>
                  <a:lnTo>
                    <a:pt x="186690" y="223250"/>
                  </a:lnTo>
                  <a:lnTo>
                    <a:pt x="147638" y="13700"/>
                  </a:lnTo>
                  <a:cubicBezTo>
                    <a:pt x="145733" y="4175"/>
                    <a:pt x="137160" y="-1540"/>
                    <a:pt x="128588" y="365"/>
                  </a:cubicBezTo>
                  <a:cubicBezTo>
                    <a:pt x="122873" y="1317"/>
                    <a:pt x="118110" y="6080"/>
                    <a:pt x="115253" y="11795"/>
                  </a:cubicBezTo>
                  <a:lnTo>
                    <a:pt x="74295" y="131810"/>
                  </a:lnTo>
                  <a:lnTo>
                    <a:pt x="0" y="131810"/>
                  </a:lnTo>
                  <a:lnTo>
                    <a:pt x="0" y="169910"/>
                  </a:lnTo>
                  <a:lnTo>
                    <a:pt x="86678" y="169910"/>
                  </a:lnTo>
                  <a:cubicBezTo>
                    <a:pt x="94298" y="168958"/>
                    <a:pt x="100965" y="163242"/>
                    <a:pt x="102870" y="155623"/>
                  </a:cubicBezTo>
                  <a:lnTo>
                    <a:pt x="126682" y="83232"/>
                  </a:lnTo>
                  <a:lnTo>
                    <a:pt x="164783" y="288020"/>
                  </a:lnTo>
                  <a:cubicBezTo>
                    <a:pt x="165735" y="295640"/>
                    <a:pt x="172402" y="301355"/>
                    <a:pt x="180023" y="301355"/>
                  </a:cubicBezTo>
                  <a:lnTo>
                    <a:pt x="181927" y="301355"/>
                  </a:lnTo>
                  <a:cubicBezTo>
                    <a:pt x="188595" y="301355"/>
                    <a:pt x="195263" y="297545"/>
                    <a:pt x="198120" y="290878"/>
                  </a:cubicBezTo>
                  <a:lnTo>
                    <a:pt x="259080" y="130858"/>
                  </a:lnTo>
                  <a:lnTo>
                    <a:pt x="283845" y="216583"/>
                  </a:lnTo>
                  <a:cubicBezTo>
                    <a:pt x="286703" y="225155"/>
                    <a:pt x="295275" y="230870"/>
                    <a:pt x="304800" y="228012"/>
                  </a:cubicBezTo>
                  <a:cubicBezTo>
                    <a:pt x="307658" y="227060"/>
                    <a:pt x="310515" y="225155"/>
                    <a:pt x="312420" y="223250"/>
                  </a:cubicBezTo>
                  <a:lnTo>
                    <a:pt x="363855" y="169910"/>
                  </a:lnTo>
                  <a:lnTo>
                    <a:pt x="410528" y="169910"/>
                  </a:lnTo>
                  <a:lnTo>
                    <a:pt x="410528" y="131810"/>
                  </a:lnTo>
                  <a:close/>
                </a:path>
              </a:pathLst>
            </a:custGeom>
            <a:grpFill/>
            <a:ln w="9525" cap="flat">
              <a:noFill/>
              <a:prstDash val="solid"/>
              <a:miter/>
            </a:ln>
          </p:spPr>
          <p:txBody>
            <a:bodyPr rtlCol="0" anchor="ctr"/>
            <a:lstStyle/>
            <a:p>
              <a:endParaRPr lang="en-GB" dirty="0"/>
            </a:p>
          </p:txBody>
        </p:sp>
      </p:grpSp>
      <p:pic>
        <p:nvPicPr>
          <p:cNvPr id="26" name="What are the research questions" descr="What are the research questions">
            <a:hlinkClick r:id="" action="ppaction://media"/>
            <a:extLst>
              <a:ext uri="{FF2B5EF4-FFF2-40B4-BE49-F238E27FC236}">
                <a16:creationId xmlns:a16="http://schemas.microsoft.com/office/drawing/2014/main" id="{B050C9D9-3DB6-8240-82B2-865557E7D17C}"/>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0" y="330356"/>
            <a:ext cx="812800" cy="812800"/>
          </a:xfrm>
          <a:prstGeom prst="rect">
            <a:avLst/>
          </a:prstGeom>
        </p:spPr>
      </p:pic>
    </p:spTree>
    <p:extLst>
      <p:ext uri="{BB962C8B-B14F-4D97-AF65-F5344CB8AC3E}">
        <p14:creationId xmlns:p14="http://schemas.microsoft.com/office/powerpoint/2010/main" val="3535823712"/>
      </p:ext>
    </p:extLst>
  </p:cSld>
  <p:clrMapOvr>
    <a:masterClrMapping/>
  </p:clrMapOvr>
  <mc:AlternateContent xmlns:mc="http://schemas.openxmlformats.org/markup-compatibility/2006" xmlns:p14="http://schemas.microsoft.com/office/powerpoint/2010/main">
    <mc:Choice Requires="p14">
      <p:transition spd="med" p14:dur="700" advTm="28500">
        <p:fade/>
      </p:transition>
    </mc:Choice>
    <mc:Fallback xmlns="">
      <p:transition spd="med" advTm="285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2000"/>
                                  </p:stCondLst>
                                  <p:childTnLst>
                                    <p:cmd type="call" cmd="playFrom(0.0)">
                                      <p:cBhvr>
                                        <p:cTn id="6" dur="27939" fill="hold"/>
                                        <p:tgtEl>
                                          <p:spTgt spid="26"/>
                                        </p:tgtEl>
                                      </p:cBhvr>
                                    </p:cmd>
                                  </p:childTnLst>
                                </p:cTn>
                              </p:par>
                              <p:par>
                                <p:cTn id="7" presetID="55" presetClass="entr" presetSubtype="0" fill="hold" nodeType="withEffect">
                                  <p:stCondLst>
                                    <p:cond delay="4370"/>
                                  </p:stCondLst>
                                  <p:childTnLst>
                                    <p:set>
                                      <p:cBhvr>
                                        <p:cTn id="8" dur="1" fill="hold">
                                          <p:stCondLst>
                                            <p:cond delay="0"/>
                                          </p:stCondLst>
                                        </p:cTn>
                                        <p:tgtEl>
                                          <p:spTgt spid="3">
                                            <p:txEl>
                                              <p:pRg st="0" end="0"/>
                                            </p:txEl>
                                          </p:spTgt>
                                        </p:tgtEl>
                                        <p:attrNameLst>
                                          <p:attrName>style.visibility</p:attrName>
                                        </p:attrNameLst>
                                      </p:cBhvr>
                                      <p:to>
                                        <p:strVal val="visible"/>
                                      </p:to>
                                    </p:set>
                                    <p:anim calcmode="lin" valueType="num">
                                      <p:cBhvr>
                                        <p:cTn id="9"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0"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1" dur="1000"/>
                                        <p:tgtEl>
                                          <p:spTgt spid="3">
                                            <p:txEl>
                                              <p:pRg st="0" end="0"/>
                                            </p:txEl>
                                          </p:spTgt>
                                        </p:tgtEl>
                                      </p:cBhvr>
                                    </p:animEffect>
                                  </p:childTnLst>
                                </p:cTn>
                              </p:par>
                              <p:par>
                                <p:cTn id="12" presetID="55" presetClass="entr" presetSubtype="0" fill="hold" nodeType="withEffect">
                                  <p:stCondLst>
                                    <p:cond delay="762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1" end="1"/>
                                            </p:txEl>
                                          </p:spTgt>
                                        </p:tgtEl>
                                      </p:cBhvr>
                                    </p:animEffect>
                                  </p:childTnLst>
                                </p:cTn>
                              </p:par>
                              <p:par>
                                <p:cTn id="17" presetID="55" presetClass="entr" presetSubtype="0" fill="hold" nodeType="withEffect">
                                  <p:stCondLst>
                                    <p:cond delay="1277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p:cTn id="19" dur="1000" fill="hold"/>
                                        <p:tgtEl>
                                          <p:spTgt spid="3">
                                            <p:txEl>
                                              <p:pRg st="2" end="2"/>
                                            </p:txEl>
                                          </p:spTgt>
                                        </p:tgtEl>
                                        <p:attrNameLst>
                                          <p:attrName>ppt_w</p:attrName>
                                        </p:attrNameLst>
                                      </p:cBhvr>
                                      <p:tavLst>
                                        <p:tav tm="0">
                                          <p:val>
                                            <p:strVal val="#ppt_w*0.70"/>
                                          </p:val>
                                        </p:tav>
                                        <p:tav tm="100000">
                                          <p:val>
                                            <p:strVal val="#ppt_w"/>
                                          </p:val>
                                        </p:tav>
                                      </p:tavLst>
                                    </p:anim>
                                    <p:anim calcmode="lin" valueType="num">
                                      <p:cBhvr>
                                        <p:cTn id="20" dur="1000" fill="hold"/>
                                        <p:tgtEl>
                                          <p:spTgt spid="3">
                                            <p:txEl>
                                              <p:pRg st="2" end="2"/>
                                            </p:txEl>
                                          </p:spTgt>
                                        </p:tgtEl>
                                        <p:attrNameLst>
                                          <p:attrName>ppt_h</p:attrName>
                                        </p:attrNameLst>
                                      </p:cBhvr>
                                      <p:tavLst>
                                        <p:tav tm="0">
                                          <p:val>
                                            <p:strVal val="#ppt_h"/>
                                          </p:val>
                                        </p:tav>
                                        <p:tav tm="100000">
                                          <p:val>
                                            <p:strVal val="#ppt_h"/>
                                          </p:val>
                                        </p:tav>
                                      </p:tavLst>
                                    </p:anim>
                                    <p:animEffect transition="in" filter="fade">
                                      <p:cBhvr>
                                        <p:cTn id="21" dur="1000"/>
                                        <p:tgtEl>
                                          <p:spTgt spid="3">
                                            <p:txEl>
                                              <p:pRg st="2" end="2"/>
                                            </p:txEl>
                                          </p:spTgt>
                                        </p:tgtEl>
                                      </p:cBhvr>
                                    </p:animEffect>
                                  </p:childTnLst>
                                </p:cTn>
                              </p:par>
                              <p:par>
                                <p:cTn id="22" presetID="55" presetClass="entr" presetSubtype="0" fill="hold" nodeType="withEffect">
                                  <p:stCondLst>
                                    <p:cond delay="16720"/>
                                  </p:stCondLst>
                                  <p:childTnLst>
                                    <p:set>
                                      <p:cBhvr>
                                        <p:cTn id="23" dur="1" fill="hold">
                                          <p:stCondLst>
                                            <p:cond delay="0"/>
                                          </p:stCondLst>
                                        </p:cTn>
                                        <p:tgtEl>
                                          <p:spTgt spid="3">
                                            <p:txEl>
                                              <p:pRg st="3" end="3"/>
                                            </p:txEl>
                                          </p:spTgt>
                                        </p:tgtEl>
                                        <p:attrNameLst>
                                          <p:attrName>style.visibility</p:attrName>
                                        </p:attrNameLst>
                                      </p:cBhvr>
                                      <p:to>
                                        <p:strVal val="visible"/>
                                      </p:to>
                                    </p:set>
                                    <p:anim calcmode="lin" valueType="num">
                                      <p:cBhvr>
                                        <p:cTn id="2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6" dur="1000"/>
                                        <p:tgtEl>
                                          <p:spTgt spid="3">
                                            <p:txEl>
                                              <p:pRg st="3" end="3"/>
                                            </p:txEl>
                                          </p:spTgt>
                                        </p:tgtEl>
                                      </p:cBhvr>
                                    </p:animEffect>
                                  </p:childTnLst>
                                </p:cTn>
                              </p:par>
                              <p:par>
                                <p:cTn id="27" presetID="55" presetClass="entr" presetSubtype="0" fill="hold" nodeType="withEffect">
                                  <p:stCondLst>
                                    <p:cond delay="2000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p:cTn id="29"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30"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1"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32" fill="hold" display="0">
                  <p:stCondLst>
                    <p:cond delay="indefinite"/>
                  </p:stCondLst>
                  <p:endCondLst>
                    <p:cond evt="onStopAudio" delay="0">
                      <p:tgtEl>
                        <p:sldTgt/>
                      </p:tgtEl>
                    </p:cond>
                  </p:endCondLst>
                </p:cTn>
                <p:tgtEl>
                  <p:spTgt spid="2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1F32EBA-ED97-466E-8CFA-8382584155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DD36DC-80E2-3B4C-9DDF-B02B80F2FC80}"/>
              </a:ext>
            </a:extLst>
          </p:cNvPr>
          <p:cNvSpPr>
            <a:spLocks noGrp="1"/>
          </p:cNvSpPr>
          <p:nvPr>
            <p:ph type="title"/>
          </p:nvPr>
        </p:nvSpPr>
        <p:spPr>
          <a:xfrm>
            <a:off x="832882" y="120626"/>
            <a:ext cx="5130795" cy="1461778"/>
          </a:xfrm>
        </p:spPr>
        <p:txBody>
          <a:bodyPr>
            <a:normAutofit/>
          </a:bodyPr>
          <a:lstStyle/>
          <a:p>
            <a:r>
              <a:rPr lang="en-GB" sz="4000" dirty="0">
                <a:latin typeface="Arial" panose="020B0604020202020204" pitchFamily="34" charset="0"/>
                <a:cs typeface="Arial" panose="020B0604020202020204" pitchFamily="34" charset="0"/>
              </a:rPr>
              <a:t>Theory and Methods</a:t>
            </a:r>
          </a:p>
        </p:txBody>
      </p:sp>
      <p:sp>
        <p:nvSpPr>
          <p:cNvPr id="14" name="Content Placeholder 13">
            <a:extLst>
              <a:ext uri="{FF2B5EF4-FFF2-40B4-BE49-F238E27FC236}">
                <a16:creationId xmlns:a16="http://schemas.microsoft.com/office/drawing/2014/main" id="{AF754F87-0FAC-4021-A1E4-8BD38F8DAB5B}"/>
              </a:ext>
            </a:extLst>
          </p:cNvPr>
          <p:cNvSpPr>
            <a:spLocks noGrp="1"/>
          </p:cNvSpPr>
          <p:nvPr>
            <p:ph idx="1"/>
          </p:nvPr>
        </p:nvSpPr>
        <p:spPr>
          <a:xfrm>
            <a:off x="965199" y="1614758"/>
            <a:ext cx="4588685" cy="4391726"/>
          </a:xfrm>
        </p:spPr>
        <p:txBody>
          <a:bodyPr>
            <a:normAutofit fontScale="77500" lnSpcReduction="20000"/>
          </a:bodyPr>
          <a:lstStyle/>
          <a:p>
            <a:r>
              <a:rPr lang="en-US" sz="2900" dirty="0">
                <a:latin typeface="Arial" panose="020B0604020202020204" pitchFamily="34" charset="0"/>
                <a:cs typeface="Arial" panose="020B0604020202020204" pitchFamily="34" charset="0"/>
              </a:rPr>
              <a:t>‘Transfeminism believes in the notion that there are as many ways of being a woman as there are women, that we should free to make our own decisions without guilt. Transfeminism confronts social and political institutions that inhibit our individual choices, while refusing to blame individual women for making whatever personal decisions’ (Koyama 2001: 3).</a:t>
            </a:r>
          </a:p>
          <a:p>
            <a:r>
              <a:rPr lang="en-US" sz="2900" dirty="0">
                <a:latin typeface="Arial" panose="020B0604020202020204" pitchFamily="34" charset="0"/>
                <a:cs typeface="Arial" panose="020B0604020202020204" pitchFamily="34" charset="0"/>
              </a:rPr>
              <a:t>Liminality involves </a:t>
            </a:r>
            <a:r>
              <a:rPr lang="en-US" sz="2400" dirty="0"/>
              <a:t>‘</a:t>
            </a:r>
            <a:r>
              <a:rPr lang="en-US" sz="3200" dirty="0"/>
              <a:t>moving from one side of the gender binary to the other on permanent basis’ (Wilson 2002: 438)</a:t>
            </a:r>
          </a:p>
        </p:txBody>
      </p:sp>
      <p:sp>
        <p:nvSpPr>
          <p:cNvPr id="19" name="Freeform: Shape 18">
            <a:extLst>
              <a:ext uri="{FF2B5EF4-FFF2-40B4-BE49-F238E27FC236}">
                <a16:creationId xmlns:a16="http://schemas.microsoft.com/office/drawing/2014/main" id="{62A38935-BB53-4DF7-A56E-48DD25B685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10370" y="851518"/>
            <a:ext cx="6184806" cy="5154967"/>
          </a:xfrm>
          <a:custGeom>
            <a:avLst/>
            <a:gdLst>
              <a:gd name="connsiteX0" fmla="*/ 363179 w 6184806"/>
              <a:gd name="connsiteY0" fmla="*/ 3125191 h 5154967"/>
              <a:gd name="connsiteX1" fmla="*/ 898270 w 6184806"/>
              <a:gd name="connsiteY1" fmla="*/ 3125191 h 5154967"/>
              <a:gd name="connsiteX2" fmla="*/ 980326 w 6184806"/>
              <a:gd name="connsiteY2" fmla="*/ 3173551 h 5154967"/>
              <a:gd name="connsiteX3" fmla="*/ 1248448 w 6184806"/>
              <a:gd name="connsiteY3" fmla="*/ 3635277 h 5154967"/>
              <a:gd name="connsiteX4" fmla="*/ 1248448 w 6184806"/>
              <a:gd name="connsiteY4" fmla="*/ 3729695 h 5154967"/>
              <a:gd name="connsiteX5" fmla="*/ 980326 w 6184806"/>
              <a:gd name="connsiteY5" fmla="*/ 4191421 h 5154967"/>
              <a:gd name="connsiteX6" fmla="*/ 898270 w 6184806"/>
              <a:gd name="connsiteY6" fmla="*/ 4239781 h 5154967"/>
              <a:gd name="connsiteX7" fmla="*/ 363179 w 6184806"/>
              <a:gd name="connsiteY7" fmla="*/ 4239781 h 5154967"/>
              <a:gd name="connsiteX8" fmla="*/ 279969 w 6184806"/>
              <a:gd name="connsiteY8" fmla="*/ 4191421 h 5154967"/>
              <a:gd name="connsiteX9" fmla="*/ 13002 w 6184806"/>
              <a:gd name="connsiteY9" fmla="*/ 3729695 h 5154967"/>
              <a:gd name="connsiteX10" fmla="*/ 13002 w 6184806"/>
              <a:gd name="connsiteY10" fmla="*/ 3635277 h 5154967"/>
              <a:gd name="connsiteX11" fmla="*/ 279969 w 6184806"/>
              <a:gd name="connsiteY11" fmla="*/ 3173551 h 5154967"/>
              <a:gd name="connsiteX12" fmla="*/ 363179 w 6184806"/>
              <a:gd name="connsiteY12" fmla="*/ 3125191 h 5154967"/>
              <a:gd name="connsiteX13" fmla="*/ 2489721 w 6184806"/>
              <a:gd name="connsiteY13" fmla="*/ 570035 h 5154967"/>
              <a:gd name="connsiteX14" fmla="*/ 2764862 w 6184806"/>
              <a:gd name="connsiteY14" fmla="*/ 570035 h 5154967"/>
              <a:gd name="connsiteX15" fmla="*/ 2796959 w 6184806"/>
              <a:gd name="connsiteY15" fmla="*/ 570035 h 5154967"/>
              <a:gd name="connsiteX16" fmla="*/ 2827587 w 6184806"/>
              <a:gd name="connsiteY16" fmla="*/ 622777 h 5154967"/>
              <a:gd name="connsiteX17" fmla="*/ 2977604 w 6184806"/>
              <a:gd name="connsiteY17" fmla="*/ 881117 h 5154967"/>
              <a:gd name="connsiteX18" fmla="*/ 2977604 w 6184806"/>
              <a:gd name="connsiteY18" fmla="*/ 1025720 h 5154967"/>
              <a:gd name="connsiteX19" fmla="*/ 2566968 w 6184806"/>
              <a:gd name="connsiteY19" fmla="*/ 1732863 h 5154967"/>
              <a:gd name="connsiteX20" fmla="*/ 2441299 w 6184806"/>
              <a:gd name="connsiteY20" fmla="*/ 1806927 h 5154967"/>
              <a:gd name="connsiteX21" fmla="*/ 1621798 w 6184806"/>
              <a:gd name="connsiteY21" fmla="*/ 1806927 h 5154967"/>
              <a:gd name="connsiteX22" fmla="*/ 1583218 w 6184806"/>
              <a:gd name="connsiteY22" fmla="*/ 1801802 h 5154967"/>
              <a:gd name="connsiteX23" fmla="*/ 1556683 w 6184806"/>
              <a:gd name="connsiteY23" fmla="*/ 1790677 h 5154967"/>
              <a:gd name="connsiteX24" fmla="*/ 1572899 w 6184806"/>
              <a:gd name="connsiteY24" fmla="*/ 1762631 h 5154967"/>
              <a:gd name="connsiteX25" fmla="*/ 2147429 w 6184806"/>
              <a:gd name="connsiteY25" fmla="*/ 768968 h 5154967"/>
              <a:gd name="connsiteX26" fmla="*/ 2489721 w 6184806"/>
              <a:gd name="connsiteY26" fmla="*/ 570035 h 5154967"/>
              <a:gd name="connsiteX27" fmla="*/ 1573268 w 6184806"/>
              <a:gd name="connsiteY27" fmla="*/ 0 h 5154967"/>
              <a:gd name="connsiteX28" fmla="*/ 2497662 w 6184806"/>
              <a:gd name="connsiteY28" fmla="*/ 0 h 5154967"/>
              <a:gd name="connsiteX29" fmla="*/ 2639415 w 6184806"/>
              <a:gd name="connsiteY29" fmla="*/ 83546 h 5154967"/>
              <a:gd name="connsiteX30" fmla="*/ 2887862 w 6184806"/>
              <a:gd name="connsiteY30" fmla="*/ 511387 h 5154967"/>
              <a:gd name="connsiteX31" fmla="*/ 2915928 w 6184806"/>
              <a:gd name="connsiteY31" fmla="*/ 559720 h 5154967"/>
              <a:gd name="connsiteX32" fmla="*/ 2893844 w 6184806"/>
              <a:gd name="connsiteY32" fmla="*/ 559720 h 5154967"/>
              <a:gd name="connsiteX33" fmla="*/ 2789466 w 6184806"/>
              <a:gd name="connsiteY33" fmla="*/ 559720 h 5154967"/>
              <a:gd name="connsiteX34" fmla="*/ 2744122 w 6184806"/>
              <a:gd name="connsiteY34" fmla="*/ 481634 h 5154967"/>
              <a:gd name="connsiteX35" fmla="*/ 2570885 w 6184806"/>
              <a:gd name="connsiteY35" fmla="*/ 183309 h 5154967"/>
              <a:gd name="connsiteX36" fmla="*/ 2445216 w 6184806"/>
              <a:gd name="connsiteY36" fmla="*/ 109244 h 5154967"/>
              <a:gd name="connsiteX37" fmla="*/ 1625714 w 6184806"/>
              <a:gd name="connsiteY37" fmla="*/ 109244 h 5154967"/>
              <a:gd name="connsiteX38" fmla="*/ 1498276 w 6184806"/>
              <a:gd name="connsiteY38" fmla="*/ 183309 h 5154967"/>
              <a:gd name="connsiteX39" fmla="*/ 1089410 w 6184806"/>
              <a:gd name="connsiteY39" fmla="*/ 890450 h 5154967"/>
              <a:gd name="connsiteX40" fmla="*/ 1089410 w 6184806"/>
              <a:gd name="connsiteY40" fmla="*/ 1035054 h 5154967"/>
              <a:gd name="connsiteX41" fmla="*/ 1498276 w 6184806"/>
              <a:gd name="connsiteY41" fmla="*/ 1742196 h 5154967"/>
              <a:gd name="connsiteX42" fmla="*/ 1552039 w 6184806"/>
              <a:gd name="connsiteY42" fmla="*/ 1796421 h 5154967"/>
              <a:gd name="connsiteX43" fmla="*/ 1558260 w 6184806"/>
              <a:gd name="connsiteY43" fmla="*/ 1799029 h 5154967"/>
              <a:gd name="connsiteX44" fmla="*/ 1524911 w 6184806"/>
              <a:gd name="connsiteY44" fmla="*/ 1856707 h 5154967"/>
              <a:gd name="connsiteX45" fmla="*/ 1500108 w 6184806"/>
              <a:gd name="connsiteY45" fmla="*/ 1899604 h 5154967"/>
              <a:gd name="connsiteX46" fmla="*/ 1525834 w 6184806"/>
              <a:gd name="connsiteY46" fmla="*/ 1910390 h 5154967"/>
              <a:gd name="connsiteX47" fmla="*/ 1569352 w 6184806"/>
              <a:gd name="connsiteY47" fmla="*/ 1916170 h 5154967"/>
              <a:gd name="connsiteX48" fmla="*/ 2493745 w 6184806"/>
              <a:gd name="connsiteY48" fmla="*/ 1916170 h 5154967"/>
              <a:gd name="connsiteX49" fmla="*/ 2635498 w 6184806"/>
              <a:gd name="connsiteY49" fmla="*/ 1832627 h 5154967"/>
              <a:gd name="connsiteX50" fmla="*/ 3098693 w 6184806"/>
              <a:gd name="connsiteY50" fmla="*/ 1034974 h 5154967"/>
              <a:gd name="connsiteX51" fmla="*/ 3098693 w 6184806"/>
              <a:gd name="connsiteY51" fmla="*/ 871863 h 5154967"/>
              <a:gd name="connsiteX52" fmla="*/ 2945803 w 6184806"/>
              <a:gd name="connsiteY52" fmla="*/ 608576 h 5154967"/>
              <a:gd name="connsiteX53" fmla="*/ 2923422 w 6184806"/>
              <a:gd name="connsiteY53" fmla="*/ 570035 h 5154967"/>
              <a:gd name="connsiteX54" fmla="*/ 3027104 w 6184806"/>
              <a:gd name="connsiteY54" fmla="*/ 570035 h 5154967"/>
              <a:gd name="connsiteX55" fmla="*/ 4690846 w 6184806"/>
              <a:gd name="connsiteY55" fmla="*/ 570035 h 5154967"/>
              <a:gd name="connsiteX56" fmla="*/ 5028384 w 6184806"/>
              <a:gd name="connsiteY56" fmla="*/ 768968 h 5154967"/>
              <a:gd name="connsiteX57" fmla="*/ 6131323 w 6184806"/>
              <a:gd name="connsiteY57" fmla="*/ 2668304 h 5154967"/>
              <a:gd name="connsiteX58" fmla="*/ 6131323 w 6184806"/>
              <a:gd name="connsiteY58" fmla="*/ 3056698 h 5154967"/>
              <a:gd name="connsiteX59" fmla="*/ 5028384 w 6184806"/>
              <a:gd name="connsiteY59" fmla="*/ 4956035 h 5154967"/>
              <a:gd name="connsiteX60" fmla="*/ 4690846 w 6184806"/>
              <a:gd name="connsiteY60" fmla="*/ 5154967 h 5154967"/>
              <a:gd name="connsiteX61" fmla="*/ 2489721 w 6184806"/>
              <a:gd name="connsiteY61" fmla="*/ 5154967 h 5154967"/>
              <a:gd name="connsiteX62" fmla="*/ 2147429 w 6184806"/>
              <a:gd name="connsiteY62" fmla="*/ 4956035 h 5154967"/>
              <a:gd name="connsiteX63" fmla="*/ 1049243 w 6184806"/>
              <a:gd name="connsiteY63" fmla="*/ 3056698 h 5154967"/>
              <a:gd name="connsiteX64" fmla="*/ 1049243 w 6184806"/>
              <a:gd name="connsiteY64" fmla="*/ 2668304 h 5154967"/>
              <a:gd name="connsiteX65" fmla="*/ 1457007 w 6184806"/>
              <a:gd name="connsiteY65" fmla="*/ 1963067 h 5154967"/>
              <a:gd name="connsiteX66" fmla="*/ 1491373 w 6184806"/>
              <a:gd name="connsiteY66" fmla="*/ 1903634 h 5154967"/>
              <a:gd name="connsiteX67" fmla="*/ 1490164 w 6184806"/>
              <a:gd name="connsiteY67" fmla="*/ 1903127 h 5154967"/>
              <a:gd name="connsiteX68" fmla="*/ 1429519 w 6184806"/>
              <a:gd name="connsiteY68" fmla="*/ 1841960 h 5154967"/>
              <a:gd name="connsiteX69" fmla="*/ 968320 w 6184806"/>
              <a:gd name="connsiteY69" fmla="*/ 1044307 h 5154967"/>
              <a:gd name="connsiteX70" fmla="*/ 968320 w 6184806"/>
              <a:gd name="connsiteY70" fmla="*/ 881196 h 5154967"/>
              <a:gd name="connsiteX71" fmla="*/ 1429519 w 6184806"/>
              <a:gd name="connsiteY71" fmla="*/ 83546 h 5154967"/>
              <a:gd name="connsiteX72" fmla="*/ 1573268 w 6184806"/>
              <a:gd name="connsiteY72" fmla="*/ 0 h 51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6184806" h="5154967">
                <a:moveTo>
                  <a:pt x="363179" y="3125191"/>
                </a:moveTo>
                <a:cubicBezTo>
                  <a:pt x="363179" y="3125191"/>
                  <a:pt x="363179" y="3125191"/>
                  <a:pt x="898270" y="3125191"/>
                </a:cubicBezTo>
                <a:cubicBezTo>
                  <a:pt x="931786" y="3125191"/>
                  <a:pt x="964145" y="3143614"/>
                  <a:pt x="980326" y="3173551"/>
                </a:cubicBezTo>
                <a:cubicBezTo>
                  <a:pt x="980326" y="3173551"/>
                  <a:pt x="980326" y="3173551"/>
                  <a:pt x="1248448" y="3635277"/>
                </a:cubicBezTo>
                <a:cubicBezTo>
                  <a:pt x="1265784" y="3664063"/>
                  <a:pt x="1265784" y="3700909"/>
                  <a:pt x="1248448" y="3729695"/>
                </a:cubicBezTo>
                <a:cubicBezTo>
                  <a:pt x="1248448" y="3729695"/>
                  <a:pt x="1248448" y="3729695"/>
                  <a:pt x="980326" y="4191421"/>
                </a:cubicBezTo>
                <a:cubicBezTo>
                  <a:pt x="964145" y="4221358"/>
                  <a:pt x="931786" y="4239781"/>
                  <a:pt x="898270" y="4239781"/>
                </a:cubicBezTo>
                <a:cubicBezTo>
                  <a:pt x="898270" y="4239781"/>
                  <a:pt x="898270" y="4239781"/>
                  <a:pt x="363179" y="4239781"/>
                </a:cubicBezTo>
                <a:cubicBezTo>
                  <a:pt x="328508" y="4239781"/>
                  <a:pt x="297305" y="4221358"/>
                  <a:pt x="279969" y="4191421"/>
                </a:cubicBezTo>
                <a:cubicBezTo>
                  <a:pt x="279969" y="4191421"/>
                  <a:pt x="279969" y="4191421"/>
                  <a:pt x="13002" y="3729695"/>
                </a:cubicBezTo>
                <a:cubicBezTo>
                  <a:pt x="-4334" y="3700909"/>
                  <a:pt x="-4334" y="3664063"/>
                  <a:pt x="13002" y="3635277"/>
                </a:cubicBezTo>
                <a:cubicBezTo>
                  <a:pt x="13002" y="3635277"/>
                  <a:pt x="13002" y="3635277"/>
                  <a:pt x="279969" y="3173551"/>
                </a:cubicBezTo>
                <a:cubicBezTo>
                  <a:pt x="297305" y="3143614"/>
                  <a:pt x="328508" y="3125191"/>
                  <a:pt x="363179" y="3125191"/>
                </a:cubicBezTo>
                <a:close/>
                <a:moveTo>
                  <a:pt x="2489721" y="570035"/>
                </a:moveTo>
                <a:cubicBezTo>
                  <a:pt x="2489721" y="570035"/>
                  <a:pt x="2489721" y="570035"/>
                  <a:pt x="2764862" y="570035"/>
                </a:cubicBezTo>
                <a:lnTo>
                  <a:pt x="2796959" y="570035"/>
                </a:lnTo>
                <a:lnTo>
                  <a:pt x="2827587" y="622777"/>
                </a:lnTo>
                <a:cubicBezTo>
                  <a:pt x="2870233" y="696217"/>
                  <a:pt x="2919858" y="781675"/>
                  <a:pt x="2977604" y="881117"/>
                </a:cubicBezTo>
                <a:cubicBezTo>
                  <a:pt x="3004153" y="925204"/>
                  <a:pt x="3004153" y="981634"/>
                  <a:pt x="2977604" y="1025720"/>
                </a:cubicBezTo>
                <a:cubicBezTo>
                  <a:pt x="2977604" y="1025720"/>
                  <a:pt x="2977604" y="1025720"/>
                  <a:pt x="2566968" y="1732863"/>
                </a:cubicBezTo>
                <a:cubicBezTo>
                  <a:pt x="2542188" y="1778712"/>
                  <a:pt x="2492629" y="1806927"/>
                  <a:pt x="2441299" y="1806927"/>
                </a:cubicBezTo>
                <a:cubicBezTo>
                  <a:pt x="2441299" y="1806927"/>
                  <a:pt x="2441299" y="1806927"/>
                  <a:pt x="1621798" y="1806927"/>
                </a:cubicBezTo>
                <a:cubicBezTo>
                  <a:pt x="1608523" y="1806927"/>
                  <a:pt x="1595580" y="1805163"/>
                  <a:pt x="1583218" y="1801802"/>
                </a:cubicBezTo>
                <a:lnTo>
                  <a:pt x="1556683" y="1790677"/>
                </a:lnTo>
                <a:lnTo>
                  <a:pt x="1572899" y="1762631"/>
                </a:lnTo>
                <a:cubicBezTo>
                  <a:pt x="1719523" y="1509042"/>
                  <a:pt x="1907201" y="1184448"/>
                  <a:pt x="2147429" y="768968"/>
                </a:cubicBezTo>
                <a:cubicBezTo>
                  <a:pt x="2218739" y="645819"/>
                  <a:pt x="2347099" y="570035"/>
                  <a:pt x="2489721" y="570035"/>
                </a:cubicBezTo>
                <a:close/>
                <a:moveTo>
                  <a:pt x="1573268" y="0"/>
                </a:moveTo>
                <a:cubicBezTo>
                  <a:pt x="1573268" y="0"/>
                  <a:pt x="1573268" y="0"/>
                  <a:pt x="2497662" y="0"/>
                </a:cubicBezTo>
                <a:cubicBezTo>
                  <a:pt x="2555561" y="0"/>
                  <a:pt x="2611463" y="31828"/>
                  <a:pt x="2639415" y="83546"/>
                </a:cubicBezTo>
                <a:cubicBezTo>
                  <a:pt x="2639415" y="83546"/>
                  <a:pt x="2639415" y="83546"/>
                  <a:pt x="2887862" y="511387"/>
                </a:cubicBezTo>
                <a:lnTo>
                  <a:pt x="2915928" y="559720"/>
                </a:lnTo>
                <a:lnTo>
                  <a:pt x="2893844" y="559720"/>
                </a:lnTo>
                <a:lnTo>
                  <a:pt x="2789466" y="559720"/>
                </a:lnTo>
                <a:lnTo>
                  <a:pt x="2744122" y="481634"/>
                </a:lnTo>
                <a:cubicBezTo>
                  <a:pt x="2570885" y="183309"/>
                  <a:pt x="2570885" y="183309"/>
                  <a:pt x="2570885" y="183309"/>
                </a:cubicBezTo>
                <a:cubicBezTo>
                  <a:pt x="2546104" y="137459"/>
                  <a:pt x="2496545" y="109244"/>
                  <a:pt x="2445216" y="109244"/>
                </a:cubicBezTo>
                <a:cubicBezTo>
                  <a:pt x="1625714" y="109244"/>
                  <a:pt x="1625714" y="109244"/>
                  <a:pt x="1625714" y="109244"/>
                </a:cubicBezTo>
                <a:cubicBezTo>
                  <a:pt x="1572615" y="109244"/>
                  <a:pt x="1524825" y="137459"/>
                  <a:pt x="1498276" y="183309"/>
                </a:cubicBezTo>
                <a:cubicBezTo>
                  <a:pt x="1089410" y="890450"/>
                  <a:pt x="1089410" y="890450"/>
                  <a:pt x="1089410" y="890450"/>
                </a:cubicBezTo>
                <a:cubicBezTo>
                  <a:pt x="1062860" y="934537"/>
                  <a:pt x="1062860" y="990968"/>
                  <a:pt x="1089410" y="1035054"/>
                </a:cubicBezTo>
                <a:cubicBezTo>
                  <a:pt x="1498276" y="1742196"/>
                  <a:pt x="1498276" y="1742196"/>
                  <a:pt x="1498276" y="1742196"/>
                </a:cubicBezTo>
                <a:cubicBezTo>
                  <a:pt x="1511551" y="1765121"/>
                  <a:pt x="1530135" y="1783637"/>
                  <a:pt x="1552039" y="1796421"/>
                </a:cubicBezTo>
                <a:lnTo>
                  <a:pt x="1558260" y="1799029"/>
                </a:lnTo>
                <a:lnTo>
                  <a:pt x="1524911" y="1856707"/>
                </a:lnTo>
                <a:lnTo>
                  <a:pt x="1500108" y="1899604"/>
                </a:lnTo>
                <a:lnTo>
                  <a:pt x="1525834" y="1910390"/>
                </a:lnTo>
                <a:cubicBezTo>
                  <a:pt x="1539779" y="1914181"/>
                  <a:pt x="1554378" y="1916170"/>
                  <a:pt x="1569352" y="1916170"/>
                </a:cubicBezTo>
                <a:cubicBezTo>
                  <a:pt x="2493745" y="1916170"/>
                  <a:pt x="2493745" y="1916170"/>
                  <a:pt x="2493745" y="1916170"/>
                </a:cubicBezTo>
                <a:cubicBezTo>
                  <a:pt x="2551645" y="1916170"/>
                  <a:pt x="2607546" y="1884345"/>
                  <a:pt x="2635498" y="1832627"/>
                </a:cubicBezTo>
                <a:cubicBezTo>
                  <a:pt x="3098693" y="1034974"/>
                  <a:pt x="3098693" y="1034974"/>
                  <a:pt x="3098693" y="1034974"/>
                </a:cubicBezTo>
                <a:cubicBezTo>
                  <a:pt x="3128641" y="985246"/>
                  <a:pt x="3128641" y="921593"/>
                  <a:pt x="3098693" y="871863"/>
                </a:cubicBezTo>
                <a:cubicBezTo>
                  <a:pt x="3040794" y="772157"/>
                  <a:pt x="2990132" y="684914"/>
                  <a:pt x="2945803" y="608576"/>
                </a:cubicBezTo>
                <a:lnTo>
                  <a:pt x="2923422" y="570035"/>
                </a:lnTo>
                <a:lnTo>
                  <a:pt x="3027104" y="570035"/>
                </a:lnTo>
                <a:cubicBezTo>
                  <a:pt x="3349535" y="570035"/>
                  <a:pt x="3865424" y="570035"/>
                  <a:pt x="4690846" y="570035"/>
                </a:cubicBezTo>
                <a:cubicBezTo>
                  <a:pt x="4828714" y="570035"/>
                  <a:pt x="4961827" y="645819"/>
                  <a:pt x="5028384" y="768968"/>
                </a:cubicBezTo>
                <a:cubicBezTo>
                  <a:pt x="5028384" y="768968"/>
                  <a:pt x="5028384" y="768968"/>
                  <a:pt x="6131323" y="2668304"/>
                </a:cubicBezTo>
                <a:cubicBezTo>
                  <a:pt x="6202634" y="2786717"/>
                  <a:pt x="6202634" y="2938285"/>
                  <a:pt x="6131323" y="3056698"/>
                </a:cubicBezTo>
                <a:cubicBezTo>
                  <a:pt x="6131323" y="3056698"/>
                  <a:pt x="6131323" y="3056698"/>
                  <a:pt x="5028384" y="4956035"/>
                </a:cubicBezTo>
                <a:cubicBezTo>
                  <a:pt x="4961827" y="5079184"/>
                  <a:pt x="4828714" y="5154967"/>
                  <a:pt x="4690846" y="5154967"/>
                </a:cubicBezTo>
                <a:cubicBezTo>
                  <a:pt x="4690846" y="5154967"/>
                  <a:pt x="4690846" y="5154967"/>
                  <a:pt x="2489721" y="5154967"/>
                </a:cubicBezTo>
                <a:cubicBezTo>
                  <a:pt x="2347099" y="5154967"/>
                  <a:pt x="2218739" y="5079184"/>
                  <a:pt x="2147429" y="4956035"/>
                </a:cubicBezTo>
                <a:cubicBezTo>
                  <a:pt x="2147429" y="4956035"/>
                  <a:pt x="2147429" y="4956035"/>
                  <a:pt x="1049243" y="3056698"/>
                </a:cubicBezTo>
                <a:cubicBezTo>
                  <a:pt x="977932" y="2938285"/>
                  <a:pt x="977932" y="2786717"/>
                  <a:pt x="1049243" y="2668304"/>
                </a:cubicBezTo>
                <a:cubicBezTo>
                  <a:pt x="1049243" y="2668304"/>
                  <a:pt x="1049243" y="2668304"/>
                  <a:pt x="1457007" y="1963067"/>
                </a:cubicBezTo>
                <a:lnTo>
                  <a:pt x="1491373" y="1903634"/>
                </a:lnTo>
                <a:lnTo>
                  <a:pt x="1490164" y="1903127"/>
                </a:lnTo>
                <a:cubicBezTo>
                  <a:pt x="1465456" y="1888705"/>
                  <a:pt x="1444493" y="1867820"/>
                  <a:pt x="1429519" y="1841960"/>
                </a:cubicBezTo>
                <a:cubicBezTo>
                  <a:pt x="1429519" y="1841960"/>
                  <a:pt x="1429519" y="1841960"/>
                  <a:pt x="968320" y="1044307"/>
                </a:cubicBezTo>
                <a:cubicBezTo>
                  <a:pt x="938371" y="994579"/>
                  <a:pt x="938371" y="930926"/>
                  <a:pt x="968320" y="881196"/>
                </a:cubicBezTo>
                <a:cubicBezTo>
                  <a:pt x="968320" y="881196"/>
                  <a:pt x="968320" y="881196"/>
                  <a:pt x="1429519" y="83546"/>
                </a:cubicBezTo>
                <a:cubicBezTo>
                  <a:pt x="1459466" y="31828"/>
                  <a:pt x="1513373" y="0"/>
                  <a:pt x="1573268" y="0"/>
                </a:cubicBezTo>
                <a:close/>
              </a:path>
            </a:pathLst>
          </a:custGeom>
          <a:solidFill>
            <a:schemeClr val="tx1">
              <a:lumMod val="50000"/>
              <a:lumOff val="50000"/>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Oval 5">
            <a:extLst>
              <a:ext uri="{FF2B5EF4-FFF2-40B4-BE49-F238E27FC236}">
                <a16:creationId xmlns:a16="http://schemas.microsoft.com/office/drawing/2014/main" id="{50BDC5D1-11CB-7548-B1A1-8DB5F754CD20}"/>
              </a:ext>
            </a:extLst>
          </p:cNvPr>
          <p:cNvSpPr/>
          <p:nvPr/>
        </p:nvSpPr>
        <p:spPr>
          <a:xfrm>
            <a:off x="9846673" y="-1007221"/>
            <a:ext cx="1573618" cy="1573619"/>
          </a:xfrm>
          <a:prstGeom prst="ellipse">
            <a:avLst/>
          </a:prstGeom>
          <a:solidFill>
            <a:srgbClr val="B3D7FF"/>
          </a:solidFill>
          <a:ln w="38100">
            <a:no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a:extLst>
              <a:ext uri="{FF2B5EF4-FFF2-40B4-BE49-F238E27FC236}">
                <a16:creationId xmlns:a16="http://schemas.microsoft.com/office/drawing/2014/main" id="{90AB576D-F10F-A74F-8A7D-822DFF016E4B}"/>
              </a:ext>
            </a:extLst>
          </p:cNvPr>
          <p:cNvSpPr/>
          <p:nvPr/>
        </p:nvSpPr>
        <p:spPr>
          <a:xfrm>
            <a:off x="11420291" y="375476"/>
            <a:ext cx="442806" cy="443688"/>
          </a:xfrm>
          <a:prstGeom prst="ellipse">
            <a:avLst/>
          </a:prstGeom>
          <a:solidFill>
            <a:srgbClr val="CCA0F6"/>
          </a:solidFill>
          <a:ln w="28575">
            <a:noFill/>
            <a:prstDash val="lgDash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Content Placeholder 9" descr="Gender">
            <a:extLst>
              <a:ext uri="{FF2B5EF4-FFF2-40B4-BE49-F238E27FC236}">
                <a16:creationId xmlns:a16="http://schemas.microsoft.com/office/drawing/2014/main" id="{76E180A5-3C0E-654B-AE18-90BEC285D065}"/>
              </a:ext>
            </a:extLst>
          </p:cNvPr>
          <p:cNvGrpSpPr/>
          <p:nvPr/>
        </p:nvGrpSpPr>
        <p:grpSpPr>
          <a:xfrm>
            <a:off x="7535330" y="2105470"/>
            <a:ext cx="3217333" cy="3217333"/>
            <a:chOff x="7535330" y="2105470"/>
            <a:chExt cx="3217333" cy="3217333"/>
          </a:xfrm>
          <a:gradFill flip="none" rotWithShape="1">
            <a:gsLst>
              <a:gs pos="50000">
                <a:schemeClr val="accent1">
                  <a:lumMod val="5000"/>
                  <a:lumOff val="95000"/>
                </a:schemeClr>
              </a:gs>
              <a:gs pos="51000">
                <a:schemeClr val="bg1"/>
              </a:gs>
              <a:gs pos="69000">
                <a:srgbClr val="F4D2E5"/>
              </a:gs>
              <a:gs pos="29000">
                <a:srgbClr val="B3D7FF"/>
              </a:gs>
            </a:gsLst>
            <a:lin ang="0" scaled="1"/>
            <a:tileRect/>
          </a:gradFill>
        </p:grpSpPr>
        <p:sp>
          <p:nvSpPr>
            <p:cNvPr id="15" name="Freeform 14">
              <a:extLst>
                <a:ext uri="{FF2B5EF4-FFF2-40B4-BE49-F238E27FC236}">
                  <a16:creationId xmlns:a16="http://schemas.microsoft.com/office/drawing/2014/main" id="{64B54A65-8711-FF42-BDFD-3B6B7B124664}"/>
                </a:ext>
              </a:extLst>
            </p:cNvPr>
            <p:cNvSpPr/>
            <p:nvPr/>
          </p:nvSpPr>
          <p:spPr>
            <a:xfrm>
              <a:off x="8038038" y="2373581"/>
              <a:ext cx="469194" cy="469194"/>
            </a:xfrm>
            <a:custGeom>
              <a:avLst/>
              <a:gdLst>
                <a:gd name="connsiteX0" fmla="*/ 469194 w 469194"/>
                <a:gd name="connsiteY0" fmla="*/ 234597 h 469194"/>
                <a:gd name="connsiteX1" fmla="*/ 234597 w 469194"/>
                <a:gd name="connsiteY1" fmla="*/ 469194 h 469194"/>
                <a:gd name="connsiteX2" fmla="*/ 0 w 469194"/>
                <a:gd name="connsiteY2" fmla="*/ 234597 h 469194"/>
                <a:gd name="connsiteX3" fmla="*/ 234597 w 469194"/>
                <a:gd name="connsiteY3" fmla="*/ 0 h 469194"/>
                <a:gd name="connsiteX4" fmla="*/ 469194 w 469194"/>
                <a:gd name="connsiteY4" fmla="*/ 234597 h 46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94" h="469194">
                  <a:moveTo>
                    <a:pt x="469194" y="234597"/>
                  </a:moveTo>
                  <a:cubicBezTo>
                    <a:pt x="469194" y="364162"/>
                    <a:pt x="364162" y="469194"/>
                    <a:pt x="234597" y="469194"/>
                  </a:cubicBezTo>
                  <a:cubicBezTo>
                    <a:pt x="105033" y="469194"/>
                    <a:pt x="0" y="364162"/>
                    <a:pt x="0" y="234597"/>
                  </a:cubicBezTo>
                  <a:cubicBezTo>
                    <a:pt x="0" y="105033"/>
                    <a:pt x="105033" y="0"/>
                    <a:pt x="234597" y="0"/>
                  </a:cubicBezTo>
                  <a:cubicBezTo>
                    <a:pt x="364162" y="0"/>
                    <a:pt x="469194" y="105033"/>
                    <a:pt x="469194" y="234597"/>
                  </a:cubicBezTo>
                  <a:close/>
                </a:path>
              </a:pathLst>
            </a:custGeom>
            <a:grpFill/>
            <a:ln w="33436" cap="flat">
              <a:noFill/>
              <a:prstDash val="solid"/>
              <a:miter/>
            </a:ln>
          </p:spPr>
          <p:txBody>
            <a:bodyPr rtlCol="0" anchor="ctr"/>
            <a:lstStyle/>
            <a:p>
              <a:endParaRPr lang="en-GB"/>
            </a:p>
          </p:txBody>
        </p:sp>
        <p:sp>
          <p:nvSpPr>
            <p:cNvPr id="16" name="Freeform 15">
              <a:extLst>
                <a:ext uri="{FF2B5EF4-FFF2-40B4-BE49-F238E27FC236}">
                  <a16:creationId xmlns:a16="http://schemas.microsoft.com/office/drawing/2014/main" id="{27CCD149-04C1-2045-8B0A-BE4142E07F89}"/>
                </a:ext>
              </a:extLst>
            </p:cNvPr>
            <p:cNvSpPr/>
            <p:nvPr/>
          </p:nvSpPr>
          <p:spPr>
            <a:xfrm>
              <a:off x="7637607" y="2909755"/>
              <a:ext cx="1270167" cy="2144936"/>
            </a:xfrm>
            <a:custGeom>
              <a:avLst/>
              <a:gdLst>
                <a:gd name="connsiteX0" fmla="*/ 1266765 w 1270167"/>
                <a:gd name="connsiteY0" fmla="*/ 942794 h 2144936"/>
                <a:gd name="connsiteX1" fmla="*/ 1080428 w 1270167"/>
                <a:gd name="connsiteY1" fmla="*/ 237326 h 2144936"/>
                <a:gd name="connsiteX2" fmla="*/ 1046914 w 1270167"/>
                <a:gd name="connsiteY2" fmla="*/ 181023 h 2144936"/>
                <a:gd name="connsiteX3" fmla="*/ 816003 w 1270167"/>
                <a:gd name="connsiteY3" fmla="*/ 33562 h 2144936"/>
                <a:gd name="connsiteX4" fmla="*/ 635028 w 1270167"/>
                <a:gd name="connsiteY4" fmla="*/ 48 h 2144936"/>
                <a:gd name="connsiteX5" fmla="*/ 454053 w 1270167"/>
                <a:gd name="connsiteY5" fmla="*/ 30210 h 2144936"/>
                <a:gd name="connsiteX6" fmla="*/ 222807 w 1270167"/>
                <a:gd name="connsiteY6" fmla="*/ 177671 h 2144936"/>
                <a:gd name="connsiteX7" fmla="*/ 189293 w 1270167"/>
                <a:gd name="connsiteY7" fmla="*/ 237326 h 2144936"/>
                <a:gd name="connsiteX8" fmla="*/ 3291 w 1270167"/>
                <a:gd name="connsiteY8" fmla="*/ 942794 h 2144936"/>
                <a:gd name="connsiteX9" fmla="*/ 75011 w 1270167"/>
                <a:gd name="connsiteY9" fmla="*/ 1065454 h 2144936"/>
                <a:gd name="connsiteX10" fmla="*/ 100482 w 1270167"/>
                <a:gd name="connsiteY10" fmla="*/ 1068806 h 2144936"/>
                <a:gd name="connsiteX11" fmla="*/ 199347 w 1270167"/>
                <a:gd name="connsiteY11" fmla="*/ 994070 h 2144936"/>
                <a:gd name="connsiteX12" fmla="*/ 366917 w 1270167"/>
                <a:gd name="connsiteY12" fmla="*/ 353955 h 2144936"/>
                <a:gd name="connsiteX13" fmla="*/ 366917 w 1270167"/>
                <a:gd name="connsiteY13" fmla="*/ 2144937 h 2144936"/>
                <a:gd name="connsiteX14" fmla="*/ 568000 w 1270167"/>
                <a:gd name="connsiteY14" fmla="*/ 2144937 h 2144936"/>
                <a:gd name="connsiteX15" fmla="*/ 568000 w 1270167"/>
                <a:gd name="connsiteY15" fmla="*/ 1106006 h 2144936"/>
                <a:gd name="connsiteX16" fmla="*/ 702056 w 1270167"/>
                <a:gd name="connsiteY16" fmla="*/ 1106006 h 2144936"/>
                <a:gd name="connsiteX17" fmla="*/ 702056 w 1270167"/>
                <a:gd name="connsiteY17" fmla="*/ 2144937 h 2144936"/>
                <a:gd name="connsiteX18" fmla="*/ 903139 w 1270167"/>
                <a:gd name="connsiteY18" fmla="*/ 2144937 h 2144936"/>
                <a:gd name="connsiteX19" fmla="*/ 903139 w 1270167"/>
                <a:gd name="connsiteY19" fmla="*/ 353955 h 2144936"/>
                <a:gd name="connsiteX20" fmla="*/ 1070709 w 1270167"/>
                <a:gd name="connsiteY20" fmla="*/ 994070 h 2144936"/>
                <a:gd name="connsiteX21" fmla="*/ 1171250 w 1270167"/>
                <a:gd name="connsiteY21" fmla="*/ 1068806 h 2144936"/>
                <a:gd name="connsiteX22" fmla="*/ 1196721 w 1270167"/>
                <a:gd name="connsiteY22" fmla="*/ 1065454 h 2144936"/>
                <a:gd name="connsiteX23" fmla="*/ 1266765 w 1270167"/>
                <a:gd name="connsiteY23" fmla="*/ 942794 h 214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70167" h="2144936">
                  <a:moveTo>
                    <a:pt x="1266765" y="942794"/>
                  </a:moveTo>
                  <a:lnTo>
                    <a:pt x="1080428" y="237326"/>
                  </a:lnTo>
                  <a:cubicBezTo>
                    <a:pt x="1074087" y="216075"/>
                    <a:pt x="1062571" y="196731"/>
                    <a:pt x="1046914" y="181023"/>
                  </a:cubicBezTo>
                  <a:cubicBezTo>
                    <a:pt x="982771" y="114199"/>
                    <a:pt x="903608" y="63644"/>
                    <a:pt x="816003" y="33562"/>
                  </a:cubicBezTo>
                  <a:cubicBezTo>
                    <a:pt x="758483" y="10551"/>
                    <a:pt x="696975" y="-837"/>
                    <a:pt x="635028" y="48"/>
                  </a:cubicBezTo>
                  <a:cubicBezTo>
                    <a:pt x="573423" y="-297"/>
                    <a:pt x="512216" y="9904"/>
                    <a:pt x="454053" y="30210"/>
                  </a:cubicBezTo>
                  <a:cubicBezTo>
                    <a:pt x="365935" y="59424"/>
                    <a:pt x="286467" y="110101"/>
                    <a:pt x="222807" y="177671"/>
                  </a:cubicBezTo>
                  <a:cubicBezTo>
                    <a:pt x="207861" y="195186"/>
                    <a:pt x="196477" y="215452"/>
                    <a:pt x="189293" y="237326"/>
                  </a:cubicBezTo>
                  <a:lnTo>
                    <a:pt x="3291" y="942794"/>
                  </a:lnTo>
                  <a:cubicBezTo>
                    <a:pt x="-10735" y="996466"/>
                    <a:pt x="21359" y="1051355"/>
                    <a:pt x="75011" y="1065454"/>
                  </a:cubicBezTo>
                  <a:cubicBezTo>
                    <a:pt x="83311" y="1067716"/>
                    <a:pt x="91879" y="1068846"/>
                    <a:pt x="100482" y="1068806"/>
                  </a:cubicBezTo>
                  <a:cubicBezTo>
                    <a:pt x="146698" y="1069583"/>
                    <a:pt x="187490" y="1038747"/>
                    <a:pt x="199347" y="994070"/>
                  </a:cubicBezTo>
                  <a:lnTo>
                    <a:pt x="366917" y="353955"/>
                  </a:lnTo>
                  <a:lnTo>
                    <a:pt x="366917" y="2144937"/>
                  </a:lnTo>
                  <a:lnTo>
                    <a:pt x="568000" y="2144937"/>
                  </a:lnTo>
                  <a:lnTo>
                    <a:pt x="568000" y="1106006"/>
                  </a:lnTo>
                  <a:lnTo>
                    <a:pt x="702056" y="1106006"/>
                  </a:lnTo>
                  <a:lnTo>
                    <a:pt x="702056" y="2144937"/>
                  </a:lnTo>
                  <a:lnTo>
                    <a:pt x="903139" y="2144937"/>
                  </a:lnTo>
                  <a:lnTo>
                    <a:pt x="903139" y="353955"/>
                  </a:lnTo>
                  <a:lnTo>
                    <a:pt x="1070709" y="994070"/>
                  </a:lnTo>
                  <a:cubicBezTo>
                    <a:pt x="1082710" y="1039367"/>
                    <a:pt x="1124415" y="1070367"/>
                    <a:pt x="1171250" y="1068806"/>
                  </a:cubicBezTo>
                  <a:cubicBezTo>
                    <a:pt x="1179853" y="1068846"/>
                    <a:pt x="1188419" y="1067716"/>
                    <a:pt x="1196721" y="1065454"/>
                  </a:cubicBezTo>
                  <a:cubicBezTo>
                    <a:pt x="1249696" y="1050614"/>
                    <a:pt x="1280908" y="995957"/>
                    <a:pt x="1266765" y="942794"/>
                  </a:cubicBezTo>
                  <a:close/>
                </a:path>
              </a:pathLst>
            </a:custGeom>
            <a:grpFill/>
            <a:ln w="33436" cap="flat">
              <a:noFill/>
              <a:prstDash val="solid"/>
              <a:miter/>
            </a:ln>
          </p:spPr>
          <p:txBody>
            <a:bodyPr rtlCol="0" anchor="ctr"/>
            <a:lstStyle/>
            <a:p>
              <a:endParaRPr lang="en-GB"/>
            </a:p>
          </p:txBody>
        </p:sp>
        <p:sp>
          <p:nvSpPr>
            <p:cNvPr id="18" name="Freeform 17">
              <a:extLst>
                <a:ext uri="{FF2B5EF4-FFF2-40B4-BE49-F238E27FC236}">
                  <a16:creationId xmlns:a16="http://schemas.microsoft.com/office/drawing/2014/main" id="{758893AF-0B89-3948-AE0D-63DB91C88C5D}"/>
                </a:ext>
              </a:extLst>
            </p:cNvPr>
            <p:cNvSpPr/>
            <p:nvPr/>
          </p:nvSpPr>
          <p:spPr>
            <a:xfrm>
              <a:off x="9780760" y="2373581"/>
              <a:ext cx="469194" cy="469194"/>
            </a:xfrm>
            <a:custGeom>
              <a:avLst/>
              <a:gdLst>
                <a:gd name="connsiteX0" fmla="*/ 469194 w 469194"/>
                <a:gd name="connsiteY0" fmla="*/ 234597 h 469194"/>
                <a:gd name="connsiteX1" fmla="*/ 234597 w 469194"/>
                <a:gd name="connsiteY1" fmla="*/ 469194 h 469194"/>
                <a:gd name="connsiteX2" fmla="*/ 0 w 469194"/>
                <a:gd name="connsiteY2" fmla="*/ 234597 h 469194"/>
                <a:gd name="connsiteX3" fmla="*/ 234597 w 469194"/>
                <a:gd name="connsiteY3" fmla="*/ 0 h 469194"/>
                <a:gd name="connsiteX4" fmla="*/ 469194 w 469194"/>
                <a:gd name="connsiteY4" fmla="*/ 234597 h 46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9194" h="469194">
                  <a:moveTo>
                    <a:pt x="469194" y="234597"/>
                  </a:moveTo>
                  <a:cubicBezTo>
                    <a:pt x="469194" y="364162"/>
                    <a:pt x="364162" y="469194"/>
                    <a:pt x="234597" y="469194"/>
                  </a:cubicBezTo>
                  <a:cubicBezTo>
                    <a:pt x="105033" y="469194"/>
                    <a:pt x="0" y="364162"/>
                    <a:pt x="0" y="234597"/>
                  </a:cubicBezTo>
                  <a:cubicBezTo>
                    <a:pt x="0" y="105033"/>
                    <a:pt x="105033" y="0"/>
                    <a:pt x="234597" y="0"/>
                  </a:cubicBezTo>
                  <a:cubicBezTo>
                    <a:pt x="364162" y="0"/>
                    <a:pt x="469194" y="105033"/>
                    <a:pt x="469194" y="234597"/>
                  </a:cubicBezTo>
                  <a:close/>
                </a:path>
              </a:pathLst>
            </a:custGeom>
            <a:grpFill/>
            <a:ln w="33436" cap="flat">
              <a:noFill/>
              <a:prstDash val="solid"/>
              <a:miter/>
            </a:ln>
          </p:spPr>
          <p:txBody>
            <a:bodyPr rtlCol="0" anchor="ctr"/>
            <a:lstStyle/>
            <a:p>
              <a:endParaRPr lang="en-GB"/>
            </a:p>
          </p:txBody>
        </p:sp>
        <p:sp>
          <p:nvSpPr>
            <p:cNvPr id="20" name="Freeform 19">
              <a:extLst>
                <a:ext uri="{FF2B5EF4-FFF2-40B4-BE49-F238E27FC236}">
                  <a16:creationId xmlns:a16="http://schemas.microsoft.com/office/drawing/2014/main" id="{C6294D1A-BC0B-9342-A6B8-46173C5A27AB}"/>
                </a:ext>
              </a:extLst>
            </p:cNvPr>
            <p:cNvSpPr/>
            <p:nvPr/>
          </p:nvSpPr>
          <p:spPr>
            <a:xfrm>
              <a:off x="9380329" y="2909755"/>
              <a:ext cx="1270167" cy="2144936"/>
            </a:xfrm>
            <a:custGeom>
              <a:avLst/>
              <a:gdLst>
                <a:gd name="connsiteX0" fmla="*/ 1266765 w 1270167"/>
                <a:gd name="connsiteY0" fmla="*/ 942794 h 2144936"/>
                <a:gd name="connsiteX1" fmla="*/ 1080428 w 1270167"/>
                <a:gd name="connsiteY1" fmla="*/ 237326 h 2144936"/>
                <a:gd name="connsiteX2" fmla="*/ 1046914 w 1270167"/>
                <a:gd name="connsiteY2" fmla="*/ 181023 h 2144936"/>
                <a:gd name="connsiteX3" fmla="*/ 816003 w 1270167"/>
                <a:gd name="connsiteY3" fmla="*/ 33562 h 2144936"/>
                <a:gd name="connsiteX4" fmla="*/ 635028 w 1270167"/>
                <a:gd name="connsiteY4" fmla="*/ 48 h 2144936"/>
                <a:gd name="connsiteX5" fmla="*/ 454053 w 1270167"/>
                <a:gd name="connsiteY5" fmla="*/ 30210 h 2144936"/>
                <a:gd name="connsiteX6" fmla="*/ 222807 w 1270167"/>
                <a:gd name="connsiteY6" fmla="*/ 177671 h 2144936"/>
                <a:gd name="connsiteX7" fmla="*/ 189293 w 1270167"/>
                <a:gd name="connsiteY7" fmla="*/ 237326 h 2144936"/>
                <a:gd name="connsiteX8" fmla="*/ 3291 w 1270167"/>
                <a:gd name="connsiteY8" fmla="*/ 942794 h 2144936"/>
                <a:gd name="connsiteX9" fmla="*/ 75011 w 1270167"/>
                <a:gd name="connsiteY9" fmla="*/ 1065454 h 2144936"/>
                <a:gd name="connsiteX10" fmla="*/ 100481 w 1270167"/>
                <a:gd name="connsiteY10" fmla="*/ 1068806 h 2144936"/>
                <a:gd name="connsiteX11" fmla="*/ 199347 w 1270167"/>
                <a:gd name="connsiteY11" fmla="*/ 994070 h 2144936"/>
                <a:gd name="connsiteX12" fmla="*/ 366917 w 1270167"/>
                <a:gd name="connsiteY12" fmla="*/ 353955 h 2144936"/>
                <a:gd name="connsiteX13" fmla="*/ 366917 w 1270167"/>
                <a:gd name="connsiteY13" fmla="*/ 559060 h 2144936"/>
                <a:gd name="connsiteX14" fmla="*/ 157790 w 1270167"/>
                <a:gd name="connsiteY14" fmla="*/ 1340603 h 2144936"/>
                <a:gd name="connsiteX15" fmla="*/ 366917 w 1270167"/>
                <a:gd name="connsiteY15" fmla="*/ 1340603 h 2144936"/>
                <a:gd name="connsiteX16" fmla="*/ 366917 w 1270167"/>
                <a:gd name="connsiteY16" fmla="*/ 2144937 h 2144936"/>
                <a:gd name="connsiteX17" fmla="*/ 568000 w 1270167"/>
                <a:gd name="connsiteY17" fmla="*/ 2144937 h 2144936"/>
                <a:gd name="connsiteX18" fmla="*/ 568000 w 1270167"/>
                <a:gd name="connsiteY18" fmla="*/ 1340603 h 2144936"/>
                <a:gd name="connsiteX19" fmla="*/ 702056 w 1270167"/>
                <a:gd name="connsiteY19" fmla="*/ 1340603 h 2144936"/>
                <a:gd name="connsiteX20" fmla="*/ 702056 w 1270167"/>
                <a:gd name="connsiteY20" fmla="*/ 2144937 h 2144936"/>
                <a:gd name="connsiteX21" fmla="*/ 903139 w 1270167"/>
                <a:gd name="connsiteY21" fmla="*/ 2144937 h 2144936"/>
                <a:gd name="connsiteX22" fmla="*/ 903139 w 1270167"/>
                <a:gd name="connsiteY22" fmla="*/ 1340603 h 2144936"/>
                <a:gd name="connsiteX23" fmla="*/ 1076071 w 1270167"/>
                <a:gd name="connsiteY23" fmla="*/ 1340603 h 2144936"/>
                <a:gd name="connsiteX24" fmla="*/ 903139 w 1270167"/>
                <a:gd name="connsiteY24" fmla="*/ 694120 h 2144936"/>
                <a:gd name="connsiteX25" fmla="*/ 903139 w 1270167"/>
                <a:gd name="connsiteY25" fmla="*/ 353955 h 2144936"/>
                <a:gd name="connsiteX26" fmla="*/ 1070708 w 1270167"/>
                <a:gd name="connsiteY26" fmla="*/ 994070 h 2144936"/>
                <a:gd name="connsiteX27" fmla="*/ 1171250 w 1270167"/>
                <a:gd name="connsiteY27" fmla="*/ 1068806 h 2144936"/>
                <a:gd name="connsiteX28" fmla="*/ 1196721 w 1270167"/>
                <a:gd name="connsiteY28" fmla="*/ 1065454 h 2144936"/>
                <a:gd name="connsiteX29" fmla="*/ 1266765 w 1270167"/>
                <a:gd name="connsiteY29" fmla="*/ 942794 h 214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270167" h="2144936">
                  <a:moveTo>
                    <a:pt x="1266765" y="942794"/>
                  </a:moveTo>
                  <a:lnTo>
                    <a:pt x="1080428" y="237326"/>
                  </a:lnTo>
                  <a:cubicBezTo>
                    <a:pt x="1073751" y="216222"/>
                    <a:pt x="1062280" y="196952"/>
                    <a:pt x="1046914" y="181023"/>
                  </a:cubicBezTo>
                  <a:cubicBezTo>
                    <a:pt x="982771" y="114199"/>
                    <a:pt x="903608" y="63644"/>
                    <a:pt x="816003" y="33562"/>
                  </a:cubicBezTo>
                  <a:cubicBezTo>
                    <a:pt x="758483" y="10551"/>
                    <a:pt x="696975" y="-837"/>
                    <a:pt x="635028" y="48"/>
                  </a:cubicBezTo>
                  <a:cubicBezTo>
                    <a:pt x="573423" y="-297"/>
                    <a:pt x="512216" y="9904"/>
                    <a:pt x="454053" y="30210"/>
                  </a:cubicBezTo>
                  <a:cubicBezTo>
                    <a:pt x="365935" y="59424"/>
                    <a:pt x="286467" y="110101"/>
                    <a:pt x="222807" y="177671"/>
                  </a:cubicBezTo>
                  <a:cubicBezTo>
                    <a:pt x="207860" y="195186"/>
                    <a:pt x="196475" y="215452"/>
                    <a:pt x="189293" y="237326"/>
                  </a:cubicBezTo>
                  <a:lnTo>
                    <a:pt x="3291" y="942794"/>
                  </a:lnTo>
                  <a:cubicBezTo>
                    <a:pt x="-10734" y="996466"/>
                    <a:pt x="21358" y="1051355"/>
                    <a:pt x="75011" y="1065454"/>
                  </a:cubicBezTo>
                  <a:cubicBezTo>
                    <a:pt x="83312" y="1067716"/>
                    <a:pt x="91878" y="1068846"/>
                    <a:pt x="100481" y="1068806"/>
                  </a:cubicBezTo>
                  <a:cubicBezTo>
                    <a:pt x="146697" y="1069583"/>
                    <a:pt x="187490" y="1038747"/>
                    <a:pt x="199347" y="994070"/>
                  </a:cubicBezTo>
                  <a:lnTo>
                    <a:pt x="366917" y="353955"/>
                  </a:lnTo>
                  <a:lnTo>
                    <a:pt x="366917" y="559060"/>
                  </a:lnTo>
                  <a:lnTo>
                    <a:pt x="157790" y="1340603"/>
                  </a:lnTo>
                  <a:lnTo>
                    <a:pt x="366917" y="1340603"/>
                  </a:lnTo>
                  <a:lnTo>
                    <a:pt x="366917" y="2144937"/>
                  </a:lnTo>
                  <a:lnTo>
                    <a:pt x="568000" y="2144937"/>
                  </a:lnTo>
                  <a:lnTo>
                    <a:pt x="568000" y="1340603"/>
                  </a:lnTo>
                  <a:lnTo>
                    <a:pt x="702056" y="1340603"/>
                  </a:lnTo>
                  <a:lnTo>
                    <a:pt x="702056" y="2144937"/>
                  </a:lnTo>
                  <a:lnTo>
                    <a:pt x="903139" y="2144937"/>
                  </a:lnTo>
                  <a:lnTo>
                    <a:pt x="903139" y="1340603"/>
                  </a:lnTo>
                  <a:lnTo>
                    <a:pt x="1076071" y="1340603"/>
                  </a:lnTo>
                  <a:lnTo>
                    <a:pt x="903139" y="694120"/>
                  </a:lnTo>
                  <a:lnTo>
                    <a:pt x="903139" y="353955"/>
                  </a:lnTo>
                  <a:lnTo>
                    <a:pt x="1070708" y="994070"/>
                  </a:lnTo>
                  <a:cubicBezTo>
                    <a:pt x="1082710" y="1039367"/>
                    <a:pt x="1124414" y="1070367"/>
                    <a:pt x="1171250" y="1068806"/>
                  </a:cubicBezTo>
                  <a:cubicBezTo>
                    <a:pt x="1179853" y="1068846"/>
                    <a:pt x="1188423" y="1067716"/>
                    <a:pt x="1196721" y="1065454"/>
                  </a:cubicBezTo>
                  <a:cubicBezTo>
                    <a:pt x="1249696" y="1050614"/>
                    <a:pt x="1280908" y="995957"/>
                    <a:pt x="1266765" y="942794"/>
                  </a:cubicBezTo>
                  <a:close/>
                </a:path>
              </a:pathLst>
            </a:custGeom>
            <a:grpFill/>
            <a:ln w="33436" cap="flat">
              <a:noFill/>
              <a:prstDash val="solid"/>
              <a:miter/>
            </a:ln>
          </p:spPr>
          <p:txBody>
            <a:bodyPr rtlCol="0" anchor="ctr"/>
            <a:lstStyle/>
            <a:p>
              <a:endParaRPr lang="en-GB"/>
            </a:p>
          </p:txBody>
        </p:sp>
        <p:sp>
          <p:nvSpPr>
            <p:cNvPr id="21" name="Freeform 20">
              <a:extLst>
                <a:ext uri="{FF2B5EF4-FFF2-40B4-BE49-F238E27FC236}">
                  <a16:creationId xmlns:a16="http://schemas.microsoft.com/office/drawing/2014/main" id="{92917365-7501-7A45-95F7-A5039EAF3B82}"/>
                </a:ext>
              </a:extLst>
            </p:cNvPr>
            <p:cNvSpPr/>
            <p:nvPr/>
          </p:nvSpPr>
          <p:spPr>
            <a:xfrm>
              <a:off x="9076968" y="2306553"/>
              <a:ext cx="134055" cy="2815166"/>
            </a:xfrm>
            <a:custGeom>
              <a:avLst/>
              <a:gdLst>
                <a:gd name="connsiteX0" fmla="*/ 67028 w 134055"/>
                <a:gd name="connsiteY0" fmla="*/ 2815167 h 2815166"/>
                <a:gd name="connsiteX1" fmla="*/ 0 w 134055"/>
                <a:gd name="connsiteY1" fmla="*/ 2748139 h 2815166"/>
                <a:gd name="connsiteX2" fmla="*/ 0 w 134055"/>
                <a:gd name="connsiteY2" fmla="*/ 67028 h 2815166"/>
                <a:gd name="connsiteX3" fmla="*/ 67028 w 134055"/>
                <a:gd name="connsiteY3" fmla="*/ 0 h 2815166"/>
                <a:gd name="connsiteX4" fmla="*/ 134056 w 134055"/>
                <a:gd name="connsiteY4" fmla="*/ 67028 h 2815166"/>
                <a:gd name="connsiteX5" fmla="*/ 134056 w 134055"/>
                <a:gd name="connsiteY5" fmla="*/ 2748139 h 2815166"/>
                <a:gd name="connsiteX6" fmla="*/ 67028 w 134055"/>
                <a:gd name="connsiteY6" fmla="*/ 2815167 h 2815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055" h="2815166">
                  <a:moveTo>
                    <a:pt x="67028" y="2815167"/>
                  </a:moveTo>
                  <a:cubicBezTo>
                    <a:pt x="30008" y="2815167"/>
                    <a:pt x="0" y="2785158"/>
                    <a:pt x="0" y="2748139"/>
                  </a:cubicBezTo>
                  <a:lnTo>
                    <a:pt x="0" y="67028"/>
                  </a:lnTo>
                  <a:cubicBezTo>
                    <a:pt x="0" y="30009"/>
                    <a:pt x="30008" y="0"/>
                    <a:pt x="67028" y="0"/>
                  </a:cubicBezTo>
                  <a:cubicBezTo>
                    <a:pt x="104047" y="0"/>
                    <a:pt x="134056" y="30009"/>
                    <a:pt x="134056" y="67028"/>
                  </a:cubicBezTo>
                  <a:lnTo>
                    <a:pt x="134056" y="2748139"/>
                  </a:lnTo>
                  <a:cubicBezTo>
                    <a:pt x="134056" y="2785158"/>
                    <a:pt x="104047" y="2815167"/>
                    <a:pt x="67028" y="2815167"/>
                  </a:cubicBezTo>
                  <a:close/>
                </a:path>
              </a:pathLst>
            </a:custGeom>
            <a:grpFill/>
            <a:ln w="33436" cap="flat">
              <a:noFill/>
              <a:prstDash val="solid"/>
              <a:miter/>
            </a:ln>
          </p:spPr>
          <p:txBody>
            <a:bodyPr rtlCol="0" anchor="ctr"/>
            <a:lstStyle/>
            <a:p>
              <a:endParaRPr lang="en-GB"/>
            </a:p>
          </p:txBody>
        </p:sp>
      </p:grpSp>
      <p:pic>
        <p:nvPicPr>
          <p:cNvPr id="4" name="Wrong body narrative and transfminism link" descr="Wrong body narrative and transfminism link">
            <a:hlinkClick r:id="" action="ppaction://media"/>
            <a:extLst>
              <a:ext uri="{FF2B5EF4-FFF2-40B4-BE49-F238E27FC236}">
                <a16:creationId xmlns:a16="http://schemas.microsoft.com/office/drawing/2014/main" id="{00C2C806-4463-CE4A-9B60-7D6B34FF2254}"/>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3175" y="640287"/>
            <a:ext cx="812800" cy="812800"/>
          </a:xfrm>
          <a:prstGeom prst="rect">
            <a:avLst/>
          </a:prstGeom>
        </p:spPr>
      </p:pic>
      <p:pic>
        <p:nvPicPr>
          <p:cNvPr id="8" name="What is the relationship between liminality and transfeminism" descr="What is the relationship between liminality and transfeminism">
            <a:hlinkClick r:id="" action="ppaction://media"/>
            <a:extLst>
              <a:ext uri="{FF2B5EF4-FFF2-40B4-BE49-F238E27FC236}">
                <a16:creationId xmlns:a16="http://schemas.microsoft.com/office/drawing/2014/main" id="{60463B43-1DD1-E34D-B503-BEE7D63DDC88}"/>
              </a:ext>
            </a:extLst>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16907" y="2128047"/>
            <a:ext cx="812800" cy="812800"/>
          </a:xfrm>
          <a:prstGeom prst="rect">
            <a:avLst/>
          </a:prstGeom>
        </p:spPr>
      </p:pic>
      <p:pic>
        <p:nvPicPr>
          <p:cNvPr id="9" name="Tranafeminism and Judith" descr="Tranafeminism and Judith">
            <a:hlinkClick r:id="" action="ppaction://media"/>
            <a:extLst>
              <a:ext uri="{FF2B5EF4-FFF2-40B4-BE49-F238E27FC236}">
                <a16:creationId xmlns:a16="http://schemas.microsoft.com/office/drawing/2014/main" id="{B78AE83B-6F2C-944F-9C0F-2998DE3DBE49}"/>
              </a:ext>
            </a:extLst>
          </p:cNvPr>
          <p:cNvPicPr>
            <a:picLocks noChangeAspect="1"/>
          </p:cNvPicPr>
          <p:nvPr>
            <a:audioFile r:link="rId6"/>
            <p:extLst>
              <p:ext uri="{DAA4B4D4-6D71-4841-9C94-3DE7FCFB9230}">
                <p14:media xmlns:p14="http://schemas.microsoft.com/office/powerpoint/2010/main" r:embed="rId5"/>
              </p:ext>
            </p:extLst>
          </p:nvPr>
        </p:nvPicPr>
        <p:blipFill>
          <a:blip r:embed="rId10"/>
          <a:stretch>
            <a:fillRect/>
          </a:stretch>
        </p:blipFill>
        <p:spPr>
          <a:xfrm>
            <a:off x="1588" y="1588"/>
            <a:ext cx="812800" cy="812800"/>
          </a:xfrm>
          <a:prstGeom prst="rect">
            <a:avLst/>
          </a:prstGeom>
        </p:spPr>
      </p:pic>
      <p:pic>
        <p:nvPicPr>
          <p:cNvPr id="10" name="Liminality and tierseas" descr="Liminality and tierseas">
            <a:hlinkClick r:id="" action="ppaction://media"/>
            <a:extLst>
              <a:ext uri="{FF2B5EF4-FFF2-40B4-BE49-F238E27FC236}">
                <a16:creationId xmlns:a16="http://schemas.microsoft.com/office/drawing/2014/main" id="{F8E88105-134E-794C-9A26-472309B0E9D5}"/>
              </a:ext>
            </a:extLst>
          </p:cNvPr>
          <p:cNvPicPr>
            <a:picLocks noChangeAspect="1"/>
          </p:cNvPicPr>
          <p:nvPr>
            <a:audioFile r:link="rId8"/>
            <p:extLst>
              <p:ext uri="{DAA4B4D4-6D71-4841-9C94-3DE7FCFB9230}">
                <p14:media xmlns:p14="http://schemas.microsoft.com/office/powerpoint/2010/main" r:embed="rId7"/>
              </p:ext>
            </p:extLst>
          </p:nvPr>
        </p:nvPicPr>
        <p:blipFill>
          <a:blip r:embed="rId10"/>
          <a:stretch>
            <a:fillRect/>
          </a:stretch>
        </p:blipFill>
        <p:spPr>
          <a:xfrm>
            <a:off x="-33814" y="1379633"/>
            <a:ext cx="812800" cy="812800"/>
          </a:xfrm>
          <a:prstGeom prst="rect">
            <a:avLst/>
          </a:prstGeom>
        </p:spPr>
      </p:pic>
    </p:spTree>
    <p:extLst>
      <p:ext uri="{BB962C8B-B14F-4D97-AF65-F5344CB8AC3E}">
        <p14:creationId xmlns:p14="http://schemas.microsoft.com/office/powerpoint/2010/main" val="1988885758"/>
      </p:ext>
    </p:extLst>
  </p:cSld>
  <p:clrMapOvr>
    <a:masterClrMapping/>
  </p:clrMapOvr>
  <mc:AlternateContent xmlns:mc="http://schemas.openxmlformats.org/markup-compatibility/2006" xmlns:p14="http://schemas.microsoft.com/office/powerpoint/2010/main">
    <mc:Choice Requires="p14">
      <p:transition spd="slow" p14:dur="2000" advTm="2550">
        <p14:reveal/>
      </p:transition>
    </mc:Choice>
    <mc:Fallback xmlns="">
      <p:transition spd="slow" advTm="255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8241" fill="hold"/>
                                        <p:tgtEl>
                                          <p:spTgt spid="9"/>
                                        </p:tgtEl>
                                      </p:cBhvr>
                                    </p:cmd>
                                  </p:childTnLst>
                                </p:cTn>
                              </p:par>
                              <p:par>
                                <p:cTn id="7" presetID="55" presetClass="entr" presetSubtype="0" fill="hold" nodeType="withEffect">
                                  <p:stCondLst>
                                    <p:cond delay="11500"/>
                                  </p:stCondLst>
                                  <p:childTnLst>
                                    <p:set>
                                      <p:cBhvr>
                                        <p:cTn id="8" dur="1" fill="hold">
                                          <p:stCondLst>
                                            <p:cond delay="0"/>
                                          </p:stCondLst>
                                        </p:cTn>
                                        <p:tgtEl>
                                          <p:spTgt spid="14">
                                            <p:txEl>
                                              <p:pRg st="0" end="0"/>
                                            </p:txEl>
                                          </p:spTgt>
                                        </p:tgtEl>
                                        <p:attrNameLst>
                                          <p:attrName>style.visibility</p:attrName>
                                        </p:attrNameLst>
                                      </p:cBhvr>
                                      <p:to>
                                        <p:strVal val="visible"/>
                                      </p:to>
                                    </p:set>
                                    <p:anim calcmode="lin" valueType="num">
                                      <p:cBhvr>
                                        <p:cTn id="9"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10"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11" dur="1000"/>
                                        <p:tgtEl>
                                          <p:spTgt spid="14">
                                            <p:txEl>
                                              <p:pRg st="0" end="0"/>
                                            </p:txEl>
                                          </p:spTgt>
                                        </p:tgtEl>
                                      </p:cBhvr>
                                    </p:animEffect>
                                  </p:childTnLst>
                                </p:cTn>
                              </p:par>
                            </p:childTnLst>
                          </p:cTn>
                        </p:par>
                        <p:par>
                          <p:cTn id="12" fill="hold">
                            <p:stCondLst>
                              <p:cond delay="38241"/>
                            </p:stCondLst>
                            <p:childTnLst>
                              <p:par>
                                <p:cTn id="13" presetID="1" presetClass="mediacall" presetSubtype="0" fill="hold" nodeType="afterEffect">
                                  <p:stCondLst>
                                    <p:cond delay="0"/>
                                  </p:stCondLst>
                                  <p:childTnLst>
                                    <p:cmd type="call" cmd="playFrom(0.0)">
                                      <p:cBhvr>
                                        <p:cTn id="14" dur="58069" fill="hold"/>
                                        <p:tgtEl>
                                          <p:spTgt spid="4"/>
                                        </p:tgtEl>
                                      </p:cBhvr>
                                    </p:cmd>
                                  </p:childTnLst>
                                </p:cTn>
                              </p:par>
                            </p:childTnLst>
                          </p:cTn>
                        </p:par>
                        <p:par>
                          <p:cTn id="15" fill="hold">
                            <p:stCondLst>
                              <p:cond delay="96310"/>
                            </p:stCondLst>
                            <p:childTnLst>
                              <p:par>
                                <p:cTn id="16" presetID="1" presetClass="mediacall" presetSubtype="0" fill="hold" nodeType="afterEffect">
                                  <p:stCondLst>
                                    <p:cond delay="0"/>
                                  </p:stCondLst>
                                  <p:childTnLst>
                                    <p:cmd type="call" cmd="playFrom(0.0)">
                                      <p:cBhvr>
                                        <p:cTn id="17" dur="34066" fill="hold"/>
                                        <p:tgtEl>
                                          <p:spTgt spid="10"/>
                                        </p:tgtEl>
                                      </p:cBhvr>
                                    </p:cmd>
                                  </p:childTnLst>
                                </p:cTn>
                              </p:par>
                              <p:par>
                                <p:cTn id="18" presetID="55" presetClass="entr" presetSubtype="0" fill="hold" nodeType="withEffect">
                                  <p:stCondLst>
                                    <p:cond delay="0"/>
                                  </p:stCondLst>
                                  <p:childTnLst>
                                    <p:set>
                                      <p:cBhvr>
                                        <p:cTn id="19" dur="1" fill="hold">
                                          <p:stCondLst>
                                            <p:cond delay="0"/>
                                          </p:stCondLst>
                                        </p:cTn>
                                        <p:tgtEl>
                                          <p:spTgt spid="14">
                                            <p:txEl>
                                              <p:pRg st="1" end="1"/>
                                            </p:txEl>
                                          </p:spTgt>
                                        </p:tgtEl>
                                        <p:attrNameLst>
                                          <p:attrName>style.visibility</p:attrName>
                                        </p:attrNameLst>
                                      </p:cBhvr>
                                      <p:to>
                                        <p:strVal val="visible"/>
                                      </p:to>
                                    </p:set>
                                    <p:anim calcmode="lin" valueType="num">
                                      <p:cBhvr>
                                        <p:cTn id="20" dur="1000" fill="hold"/>
                                        <p:tgtEl>
                                          <p:spTgt spid="14">
                                            <p:txEl>
                                              <p:pRg st="1" end="1"/>
                                            </p:txEl>
                                          </p:spTgt>
                                        </p:tgtEl>
                                        <p:attrNameLst>
                                          <p:attrName>ppt_w</p:attrName>
                                        </p:attrNameLst>
                                      </p:cBhvr>
                                      <p:tavLst>
                                        <p:tav tm="0">
                                          <p:val>
                                            <p:strVal val="#ppt_w*0.70"/>
                                          </p:val>
                                        </p:tav>
                                        <p:tav tm="100000">
                                          <p:val>
                                            <p:strVal val="#ppt_w"/>
                                          </p:val>
                                        </p:tav>
                                      </p:tavLst>
                                    </p:anim>
                                    <p:anim calcmode="lin" valueType="num">
                                      <p:cBhvr>
                                        <p:cTn id="21" dur="1000" fill="hold"/>
                                        <p:tgtEl>
                                          <p:spTgt spid="14">
                                            <p:txEl>
                                              <p:pRg st="1" end="1"/>
                                            </p:txEl>
                                          </p:spTgt>
                                        </p:tgtEl>
                                        <p:attrNameLst>
                                          <p:attrName>ppt_h</p:attrName>
                                        </p:attrNameLst>
                                      </p:cBhvr>
                                      <p:tavLst>
                                        <p:tav tm="0">
                                          <p:val>
                                            <p:strVal val="#ppt_h"/>
                                          </p:val>
                                        </p:tav>
                                        <p:tav tm="100000">
                                          <p:val>
                                            <p:strVal val="#ppt_h"/>
                                          </p:val>
                                        </p:tav>
                                      </p:tavLst>
                                    </p:anim>
                                    <p:animEffect transition="in" filter="fade">
                                      <p:cBhvr>
                                        <p:cTn id="22" dur="1000"/>
                                        <p:tgtEl>
                                          <p:spTgt spid="14">
                                            <p:txEl>
                                              <p:pRg st="1" end="1"/>
                                            </p:txEl>
                                          </p:spTgt>
                                        </p:tgtEl>
                                      </p:cBhvr>
                                    </p:animEffect>
                                  </p:childTnLst>
                                </p:cTn>
                              </p:par>
                            </p:childTnLst>
                          </p:cTn>
                        </p:par>
                        <p:par>
                          <p:cTn id="23" fill="hold">
                            <p:stCondLst>
                              <p:cond delay="130376"/>
                            </p:stCondLst>
                            <p:childTnLst>
                              <p:par>
                                <p:cTn id="24" presetID="1" presetClass="mediacall" presetSubtype="0" fill="hold" nodeType="afterEffect">
                                  <p:stCondLst>
                                    <p:cond delay="0"/>
                                  </p:stCondLst>
                                  <p:childTnLst>
                                    <p:cmd type="call" cmd="playFrom(0.0)">
                                      <p:cBhvr>
                                        <p:cTn id="25" dur="44286"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6" fill="hold" display="0">
                  <p:stCondLst>
                    <p:cond delay="indefinite"/>
                  </p:stCondLst>
                  <p:endCondLst>
                    <p:cond evt="onStopAudio" delay="0">
                      <p:tgtEl>
                        <p:sldTgt/>
                      </p:tgtEl>
                    </p:cond>
                  </p:endCondLst>
                </p:cTn>
                <p:tgtEl>
                  <p:spTgt spid="4"/>
                </p:tgtEl>
              </p:cMediaNode>
            </p:audio>
            <p:audio>
              <p:cMediaNode vol="80000" showWhenStopped="0">
                <p:cTn id="27" fill="hold" display="0">
                  <p:stCondLst>
                    <p:cond delay="indefinite"/>
                  </p:stCondLst>
                  <p:endCondLst>
                    <p:cond evt="onStopAudio" delay="0">
                      <p:tgtEl>
                        <p:sldTgt/>
                      </p:tgtEl>
                    </p:cond>
                  </p:endCondLst>
                </p:cTn>
                <p:tgtEl>
                  <p:spTgt spid="8"/>
                </p:tgtEl>
              </p:cMediaNode>
            </p:audio>
            <p:audio>
              <p:cMediaNode vol="80000" showWhenStopped="0">
                <p:cTn id="28" fill="hold" display="0">
                  <p:stCondLst>
                    <p:cond delay="indefinite"/>
                  </p:stCondLst>
                  <p:endCondLst>
                    <p:cond evt="onStopAudio" delay="0">
                      <p:tgtEl>
                        <p:sldTgt/>
                      </p:tgtEl>
                    </p:cond>
                  </p:endCondLst>
                </p:cTn>
                <p:tgtEl>
                  <p:spTgt spid="9"/>
                </p:tgtEl>
              </p:cMediaNode>
            </p:audio>
            <p:audio>
              <p:cMediaNode vol="80000" showWhenStopped="0">
                <p:cTn id="29" fill="hold" display="0">
                  <p:stCondLst>
                    <p:cond delay="indefinite"/>
                  </p:stCondLst>
                  <p:endCondLst>
                    <p:cond evt="onStopAudio" delay="0">
                      <p:tgtEl>
                        <p:sldTgt/>
                      </p:tgtEl>
                    </p:cond>
                  </p:endCondLst>
                </p:cTn>
                <p:tgtEl>
                  <p:spTgt spid="10"/>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7E3D8F-D413-D54B-9ED2-70E28AC0CB2C}"/>
              </a:ext>
            </a:extLst>
          </p:cNvPr>
          <p:cNvSpPr>
            <a:spLocks noGrp="1"/>
          </p:cNvSpPr>
          <p:nvPr>
            <p:ph type="title"/>
          </p:nvPr>
        </p:nvSpPr>
        <p:spPr>
          <a:xfrm>
            <a:off x="6621072" y="279468"/>
            <a:ext cx="5961016" cy="2023090"/>
          </a:xfrm>
        </p:spPr>
        <p:txBody>
          <a:bodyPr>
            <a:normAutofit/>
          </a:bodyPr>
          <a:lstStyle/>
          <a:p>
            <a:r>
              <a:rPr lang="en-GB" dirty="0">
                <a:latin typeface="Arial" panose="020B0604020202020204" pitchFamily="34" charset="0"/>
                <a:cs typeface="Arial" panose="020B0604020202020204" pitchFamily="34" charset="0"/>
              </a:rPr>
              <a:t>Progress and Next Steps</a:t>
            </a:r>
          </a:p>
        </p:txBody>
      </p:sp>
      <p:grpSp>
        <p:nvGrpSpPr>
          <p:cNvPr id="16" name="Group 15">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17" name="Freeform: Shape 16">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18">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Content Placeholder 4" descr="Shoe footprints">
            <a:extLst>
              <a:ext uri="{FF2B5EF4-FFF2-40B4-BE49-F238E27FC236}">
                <a16:creationId xmlns:a16="http://schemas.microsoft.com/office/drawing/2014/main" id="{995D1566-7AA2-204F-AC82-F08846E9E3F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74437" y="1700784"/>
            <a:ext cx="3785616" cy="3785616"/>
          </a:xfrm>
          <a:prstGeom prst="rect">
            <a:avLst/>
          </a:prstGeom>
        </p:spPr>
      </p:pic>
      <p:sp>
        <p:nvSpPr>
          <p:cNvPr id="9" name="Content Placeholder 8">
            <a:extLst>
              <a:ext uri="{FF2B5EF4-FFF2-40B4-BE49-F238E27FC236}">
                <a16:creationId xmlns:a16="http://schemas.microsoft.com/office/drawing/2014/main" id="{D7B5B584-8ED2-496D-8F39-7492771285C7}"/>
              </a:ext>
            </a:extLst>
          </p:cNvPr>
          <p:cNvSpPr>
            <a:spLocks noGrp="1"/>
          </p:cNvSpPr>
          <p:nvPr>
            <p:ph idx="1"/>
          </p:nvPr>
        </p:nvSpPr>
        <p:spPr>
          <a:xfrm>
            <a:off x="6621072" y="2421683"/>
            <a:ext cx="4765949" cy="3353476"/>
          </a:xfrm>
        </p:spPr>
        <p:txBody>
          <a:bodyPr anchor="t">
            <a:noAutofit/>
          </a:bodyPr>
          <a:lstStyle/>
          <a:p>
            <a:r>
              <a:rPr lang="en-US" sz="2000" dirty="0">
                <a:latin typeface="Arial" panose="020B0604020202020204" pitchFamily="34" charset="0"/>
                <a:cs typeface="Arial" panose="020B0604020202020204" pitchFamily="34" charset="0"/>
              </a:rPr>
              <a:t>What have I done so far?</a:t>
            </a:r>
          </a:p>
          <a:p>
            <a:r>
              <a:rPr lang="en-US" sz="2000" dirty="0">
                <a:latin typeface="Arial" panose="020B0604020202020204" pitchFamily="34" charset="0"/>
                <a:cs typeface="Arial" panose="020B0604020202020204" pitchFamily="34" charset="0"/>
              </a:rPr>
              <a:t>What will I do next?</a:t>
            </a:r>
          </a:p>
          <a:p>
            <a:r>
              <a:rPr lang="en-US" sz="2000" dirty="0">
                <a:latin typeface="Arial" panose="020B0604020202020204" pitchFamily="34" charset="0"/>
                <a:cs typeface="Arial" panose="020B0604020202020204" pitchFamily="34" charset="0"/>
              </a:rPr>
              <a:t>‘I take full blame for the fact that this manifesto is heavily focused on issues on male-to-female transsexual people face. I felt the need to restrict the focus of feminism to “women” because I feared that expanding the focus would permit non-trans men to exploit feminism for their interest’ (Koyama 2001: 9).</a:t>
            </a:r>
          </a:p>
        </p:txBody>
      </p:sp>
      <p:pic>
        <p:nvPicPr>
          <p:cNvPr id="3" name="What have I doe so far?" descr="What have I doe so far?">
            <a:hlinkClick r:id="" action="ppaction://media"/>
            <a:extLst>
              <a:ext uri="{FF2B5EF4-FFF2-40B4-BE49-F238E27FC236}">
                <a16:creationId xmlns:a16="http://schemas.microsoft.com/office/drawing/2014/main" id="{134CBABF-BF39-DD48-94F2-3256AD8523AF}"/>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175" y="329553"/>
            <a:ext cx="812800" cy="812800"/>
          </a:xfrm>
          <a:prstGeom prst="rect">
            <a:avLst/>
          </a:prstGeom>
        </p:spPr>
      </p:pic>
      <p:pic>
        <p:nvPicPr>
          <p:cNvPr id="6" name="Next I hope to" descr="Next I hope to">
            <a:hlinkClick r:id="" action="ppaction://media"/>
            <a:extLst>
              <a:ext uri="{FF2B5EF4-FFF2-40B4-BE49-F238E27FC236}">
                <a16:creationId xmlns:a16="http://schemas.microsoft.com/office/drawing/2014/main" id="{AD0DEB0F-2F1A-7B41-A243-05E5CFDC7EE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3175" y="1015168"/>
            <a:ext cx="812800" cy="812800"/>
          </a:xfrm>
          <a:prstGeom prst="rect">
            <a:avLst/>
          </a:prstGeom>
        </p:spPr>
      </p:pic>
    </p:spTree>
    <p:extLst>
      <p:ext uri="{BB962C8B-B14F-4D97-AF65-F5344CB8AC3E}">
        <p14:creationId xmlns:p14="http://schemas.microsoft.com/office/powerpoint/2010/main" val="542660603"/>
      </p:ext>
    </p:extLst>
  </p:cSld>
  <p:clrMapOvr>
    <a:masterClrMapping/>
  </p:clrMapOvr>
  <mc:AlternateContent xmlns:mc="http://schemas.openxmlformats.org/markup-compatibility/2006" xmlns:p14="http://schemas.microsoft.com/office/powerpoint/2010/main">
    <mc:Choice Requires="p14">
      <p:transition spd="slow" p14:dur="2000" advTm="1350"/>
    </mc:Choice>
    <mc:Fallback xmlns="">
      <p:transition spd="slow" advTm="135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p:cTn id="7" dur="1000" fill="hold"/>
                                        <p:tgtEl>
                                          <p:spTgt spid="9">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9">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9">
                                            <p:txEl>
                                              <p:pRg st="0" end="0"/>
                                            </p:txEl>
                                          </p:spTgt>
                                        </p:tgtEl>
                                      </p:cBhvr>
                                    </p:animEffect>
                                  </p:childTnLst>
                                </p:cTn>
                              </p:par>
                              <p:par>
                                <p:cTn id="10" presetID="1" presetClass="mediacall" presetSubtype="0" fill="hold" nodeType="withEffect">
                                  <p:stCondLst>
                                    <p:cond delay="2000"/>
                                  </p:stCondLst>
                                  <p:childTnLst>
                                    <p:cmd type="call" cmd="playFrom(0.0)">
                                      <p:cBhvr>
                                        <p:cTn id="11" dur="49875" fill="hold"/>
                                        <p:tgtEl>
                                          <p:spTgt spid="3"/>
                                        </p:tgtEl>
                                      </p:cBhvr>
                                    </p:cmd>
                                  </p:childTnLst>
                                </p:cTn>
                              </p:par>
                            </p:childTnLst>
                          </p:cTn>
                        </p:par>
                        <p:par>
                          <p:cTn id="12" fill="hold">
                            <p:stCondLst>
                              <p:cond delay="51875"/>
                            </p:stCondLst>
                            <p:childTnLst>
                              <p:par>
                                <p:cTn id="13" presetID="1" presetClass="mediacall" presetSubtype="0" fill="hold" nodeType="afterEffect">
                                  <p:stCondLst>
                                    <p:cond delay="0"/>
                                  </p:stCondLst>
                                  <p:childTnLst>
                                    <p:cmd type="call" cmd="playFrom(0.0)">
                                      <p:cBhvr>
                                        <p:cTn id="14" dur="43935" fill="hold"/>
                                        <p:tgtEl>
                                          <p:spTgt spid="6"/>
                                        </p:tgtEl>
                                      </p:cBhvr>
                                    </p:cmd>
                                  </p:childTnLst>
                                </p:cTn>
                              </p:par>
                              <p:par>
                                <p:cTn id="15" presetID="55" presetClass="entr" presetSubtype="0" fill="hold" nodeType="withEffect">
                                  <p:stCondLst>
                                    <p:cond delay="0"/>
                                  </p:stCondLst>
                                  <p:childTnLst>
                                    <p:set>
                                      <p:cBhvr>
                                        <p:cTn id="16" dur="1" fill="hold">
                                          <p:stCondLst>
                                            <p:cond delay="0"/>
                                          </p:stCondLst>
                                        </p:cTn>
                                        <p:tgtEl>
                                          <p:spTgt spid="9">
                                            <p:txEl>
                                              <p:pRg st="1" end="1"/>
                                            </p:txEl>
                                          </p:spTgt>
                                        </p:tgtEl>
                                        <p:attrNameLst>
                                          <p:attrName>style.visibility</p:attrName>
                                        </p:attrNameLst>
                                      </p:cBhvr>
                                      <p:to>
                                        <p:strVal val="visible"/>
                                      </p:to>
                                    </p:set>
                                    <p:anim calcmode="lin" valueType="num">
                                      <p:cBhvr>
                                        <p:cTn id="17" dur="1000" fill="hold"/>
                                        <p:tgtEl>
                                          <p:spTgt spid="9">
                                            <p:txEl>
                                              <p:pRg st="1" end="1"/>
                                            </p:txEl>
                                          </p:spTgt>
                                        </p:tgtEl>
                                        <p:attrNameLst>
                                          <p:attrName>ppt_w</p:attrName>
                                        </p:attrNameLst>
                                      </p:cBhvr>
                                      <p:tavLst>
                                        <p:tav tm="0">
                                          <p:val>
                                            <p:strVal val="#ppt_w*0.70"/>
                                          </p:val>
                                        </p:tav>
                                        <p:tav tm="100000">
                                          <p:val>
                                            <p:strVal val="#ppt_w"/>
                                          </p:val>
                                        </p:tav>
                                      </p:tavLst>
                                    </p:anim>
                                    <p:anim calcmode="lin" valueType="num">
                                      <p:cBhvr>
                                        <p:cTn id="18" dur="1000" fill="hold"/>
                                        <p:tgtEl>
                                          <p:spTgt spid="9">
                                            <p:txEl>
                                              <p:pRg st="1" end="1"/>
                                            </p:txEl>
                                          </p:spTgt>
                                        </p:tgtEl>
                                        <p:attrNameLst>
                                          <p:attrName>ppt_h</p:attrName>
                                        </p:attrNameLst>
                                      </p:cBhvr>
                                      <p:tavLst>
                                        <p:tav tm="0">
                                          <p:val>
                                            <p:strVal val="#ppt_h"/>
                                          </p:val>
                                        </p:tav>
                                        <p:tav tm="100000">
                                          <p:val>
                                            <p:strVal val="#ppt_h"/>
                                          </p:val>
                                        </p:tav>
                                      </p:tavLst>
                                    </p:anim>
                                    <p:animEffect transition="in" filter="fade">
                                      <p:cBhvr>
                                        <p:cTn id="19" dur="1000"/>
                                        <p:tgtEl>
                                          <p:spTgt spid="9">
                                            <p:txEl>
                                              <p:pRg st="1" end="1"/>
                                            </p:txEl>
                                          </p:spTgt>
                                        </p:tgtEl>
                                      </p:cBhvr>
                                    </p:animEffect>
                                  </p:childTnLst>
                                </p:cTn>
                              </p:par>
                              <p:par>
                                <p:cTn id="20" presetID="55" presetClass="entr" presetSubtype="0" fill="hold" nodeType="withEffect">
                                  <p:stCondLst>
                                    <p:cond delay="23000"/>
                                  </p:stCondLst>
                                  <p:childTnLst>
                                    <p:set>
                                      <p:cBhvr>
                                        <p:cTn id="21" dur="1" fill="hold">
                                          <p:stCondLst>
                                            <p:cond delay="0"/>
                                          </p:stCondLst>
                                        </p:cTn>
                                        <p:tgtEl>
                                          <p:spTgt spid="9">
                                            <p:txEl>
                                              <p:pRg st="2" end="2"/>
                                            </p:txEl>
                                          </p:spTgt>
                                        </p:tgtEl>
                                        <p:attrNameLst>
                                          <p:attrName>style.visibility</p:attrName>
                                        </p:attrNameLst>
                                      </p:cBhvr>
                                      <p:to>
                                        <p:strVal val="visible"/>
                                      </p:to>
                                    </p:set>
                                    <p:anim calcmode="lin" valueType="num">
                                      <p:cBhvr>
                                        <p:cTn id="22" dur="1000" fill="hold"/>
                                        <p:tgtEl>
                                          <p:spTgt spid="9">
                                            <p:txEl>
                                              <p:pRg st="2" end="2"/>
                                            </p:txEl>
                                          </p:spTgt>
                                        </p:tgtEl>
                                        <p:attrNameLst>
                                          <p:attrName>ppt_w</p:attrName>
                                        </p:attrNameLst>
                                      </p:cBhvr>
                                      <p:tavLst>
                                        <p:tav tm="0">
                                          <p:val>
                                            <p:strVal val="#ppt_w*0.70"/>
                                          </p:val>
                                        </p:tav>
                                        <p:tav tm="100000">
                                          <p:val>
                                            <p:strVal val="#ppt_w"/>
                                          </p:val>
                                        </p:tav>
                                      </p:tavLst>
                                    </p:anim>
                                    <p:anim calcmode="lin" valueType="num">
                                      <p:cBhvr>
                                        <p:cTn id="23" dur="1000" fill="hold"/>
                                        <p:tgtEl>
                                          <p:spTgt spid="9">
                                            <p:txEl>
                                              <p:pRg st="2" end="2"/>
                                            </p:txEl>
                                          </p:spTgt>
                                        </p:tgtEl>
                                        <p:attrNameLst>
                                          <p:attrName>ppt_h</p:attrName>
                                        </p:attrNameLst>
                                      </p:cBhvr>
                                      <p:tavLst>
                                        <p:tav tm="0">
                                          <p:val>
                                            <p:strVal val="#ppt_h"/>
                                          </p:val>
                                        </p:tav>
                                        <p:tav tm="100000">
                                          <p:val>
                                            <p:strVal val="#ppt_h"/>
                                          </p:val>
                                        </p:tav>
                                      </p:tavLst>
                                    </p:anim>
                                    <p:animEffect transition="in" filter="fade">
                                      <p:cBhvr>
                                        <p:cTn id="24" dur="1000"/>
                                        <p:tgtEl>
                                          <p:spTgt spid="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25" repeatCount="0" fill="hold" display="0">
                  <p:stCondLst>
                    <p:cond delay="indefinite"/>
                  </p:stCondLst>
                  <p:endCondLst>
                    <p:cond evt="onStopAudio" delay="0">
                      <p:tgtEl>
                        <p:sldTgt/>
                      </p:tgtEl>
                    </p:cond>
                  </p:endCondLst>
                </p:cTn>
                <p:tgtEl>
                  <p:spTgt spid="3"/>
                </p:tgtEl>
              </p:cMediaNode>
            </p:audio>
            <p:audio>
              <p:cMediaNode vol="80000" showWhenStopped="0">
                <p:cTn id="26"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D6BE-2192-0747-8E26-DD56FFC046EE}"/>
              </a:ext>
            </a:extLst>
          </p:cNvPr>
          <p:cNvSpPr>
            <a:spLocks noGrp="1"/>
          </p:cNvSpPr>
          <p:nvPr>
            <p:ph type="title"/>
          </p:nvPr>
        </p:nvSpPr>
        <p:spPr>
          <a:xfrm>
            <a:off x="988950" y="-418934"/>
            <a:ext cx="10515600" cy="1325563"/>
          </a:xfrm>
        </p:spPr>
        <p:txBody>
          <a:bodyPr>
            <a:normAutofit/>
          </a:bodyPr>
          <a:lstStyle/>
          <a:p>
            <a:r>
              <a:rPr lang="en-GB" sz="2800" dirty="0">
                <a:latin typeface="Arial" panose="020B0604020202020204" pitchFamily="34" charset="0"/>
                <a:cs typeface="Arial" panose="020B0604020202020204" pitchFamily="34" charset="0"/>
              </a:rPr>
              <a:t>References</a:t>
            </a:r>
            <a:r>
              <a:rPr lang="en-GB" sz="2800" dirty="0"/>
              <a:t> </a:t>
            </a:r>
          </a:p>
        </p:txBody>
      </p:sp>
      <p:sp>
        <p:nvSpPr>
          <p:cNvPr id="3" name="Content Placeholder 2">
            <a:extLst>
              <a:ext uri="{FF2B5EF4-FFF2-40B4-BE49-F238E27FC236}">
                <a16:creationId xmlns:a16="http://schemas.microsoft.com/office/drawing/2014/main" id="{DB607F4B-F665-1D4F-8EC9-ABA8993EB79D}"/>
              </a:ext>
            </a:extLst>
          </p:cNvPr>
          <p:cNvSpPr>
            <a:spLocks noGrp="1"/>
          </p:cNvSpPr>
          <p:nvPr>
            <p:ph idx="1"/>
          </p:nvPr>
        </p:nvSpPr>
        <p:spPr>
          <a:xfrm>
            <a:off x="176150" y="486106"/>
            <a:ext cx="11839699" cy="5341134"/>
          </a:xfrm>
        </p:spPr>
        <p:txBody>
          <a:bodyPr>
            <a:normAutofit fontScale="25000" lnSpcReduction="20000"/>
          </a:bodyPr>
          <a:lstStyle/>
          <a:p>
            <a:pPr marL="0" indent="-1800000">
              <a:lnSpc>
                <a:spcPct val="170000"/>
              </a:lnSpc>
              <a:buNone/>
            </a:pPr>
            <a:r>
              <a:rPr lang="en-GB" sz="4000" dirty="0">
                <a:latin typeface="Arial" panose="020B0604020202020204" pitchFamily="34" charset="0"/>
                <a:cs typeface="Arial" panose="020B0604020202020204" pitchFamily="34" charset="0"/>
              </a:rPr>
              <a:t>Anderson, W. S (1998) </a:t>
            </a:r>
            <a:r>
              <a:rPr lang="en-GB" sz="4000" i="1" dirty="0">
                <a:latin typeface="Arial" panose="020B0604020202020204" pitchFamily="34" charset="0"/>
                <a:cs typeface="Arial" panose="020B0604020202020204" pitchFamily="34" charset="0"/>
              </a:rPr>
              <a:t>Ovid's Metamorphoses</a:t>
            </a:r>
            <a:r>
              <a:rPr lang="en-GB" sz="4000" dirty="0">
                <a:latin typeface="Arial" panose="020B0604020202020204" pitchFamily="34" charset="0"/>
                <a:cs typeface="Arial" panose="020B0604020202020204" pitchFamily="34" charset="0"/>
              </a:rPr>
              <a:t>. Oklahoma: University of Oklahoma Press</a:t>
            </a:r>
          </a:p>
          <a:p>
            <a:pPr marL="0" indent="-1800000">
              <a:lnSpc>
                <a:spcPct val="170000"/>
              </a:lnSpc>
              <a:buNone/>
            </a:pPr>
            <a:r>
              <a:rPr lang="en-GB" sz="4000" dirty="0" err="1">
                <a:latin typeface="Arial" panose="020B0604020202020204" pitchFamily="34" charset="0"/>
                <a:cs typeface="Arial" panose="020B0604020202020204" pitchFamily="34" charset="0"/>
              </a:rPr>
              <a:t>Bettcher</a:t>
            </a:r>
            <a:r>
              <a:rPr lang="en-GB" sz="4000" dirty="0">
                <a:latin typeface="Arial" panose="020B0604020202020204" pitchFamily="34" charset="0"/>
                <a:cs typeface="Arial" panose="020B0604020202020204" pitchFamily="34" charset="0"/>
              </a:rPr>
              <a:t>, T. M. (2014) </a:t>
            </a:r>
            <a:r>
              <a:rPr lang="en-GB" sz="4000" i="1" dirty="0">
                <a:latin typeface="Arial" panose="020B0604020202020204" pitchFamily="34" charset="0"/>
                <a:cs typeface="Arial" panose="020B0604020202020204" pitchFamily="34" charset="0"/>
              </a:rPr>
              <a:t>Trapped in the Wrong Theory: Rethinking Trans Oppression and Resistance. </a:t>
            </a:r>
            <a:r>
              <a:rPr lang="en-GB" sz="4000" dirty="0">
                <a:latin typeface="Arial" panose="020B0604020202020204" pitchFamily="34" charset="0"/>
                <a:cs typeface="Arial" panose="020B0604020202020204" pitchFamily="34" charset="0"/>
              </a:rPr>
              <a:t>[online] available from &lt;https://</a:t>
            </a:r>
            <a:r>
              <a:rPr lang="en-GB" sz="4000" dirty="0" err="1">
                <a:latin typeface="Arial" panose="020B0604020202020204" pitchFamily="34" charset="0"/>
                <a:cs typeface="Arial" panose="020B0604020202020204" pitchFamily="34" charset="0"/>
              </a:rPr>
              <a:t>www.jstor.org</a:t>
            </a:r>
            <a:r>
              <a:rPr lang="en-GB" sz="4000" dirty="0">
                <a:latin typeface="Arial" panose="020B0604020202020204" pitchFamily="34" charset="0"/>
                <a:cs typeface="Arial" panose="020B0604020202020204" pitchFamily="34" charset="0"/>
              </a:rPr>
              <a:t>/stable/10.1086/673088?seq=1#metadata_info_tab_contents&gt; [25 February 2021]</a:t>
            </a:r>
          </a:p>
          <a:p>
            <a:pPr marL="0" indent="-1800000">
              <a:lnSpc>
                <a:spcPct val="170000"/>
              </a:lnSpc>
              <a:buNone/>
            </a:pPr>
            <a:r>
              <a:rPr lang="en-GB" sz="4000" dirty="0">
                <a:latin typeface="Arial" panose="020B0604020202020204" pitchFamily="34" charset="0"/>
                <a:cs typeface="Arial" panose="020B0604020202020204" pitchFamily="34" charset="0"/>
              </a:rPr>
              <a:t>Butler, J. (1990) </a:t>
            </a:r>
            <a:r>
              <a:rPr lang="en-GB" sz="4000" i="1" dirty="0">
                <a:latin typeface="Arial" panose="020B0604020202020204" pitchFamily="34" charset="0"/>
                <a:cs typeface="Arial" panose="020B0604020202020204" pitchFamily="34" charset="0"/>
              </a:rPr>
              <a:t>Gender Trouble: Feminism and the Subversion of Identi</a:t>
            </a:r>
            <a:r>
              <a:rPr lang="en-GB" sz="4000" dirty="0">
                <a:latin typeface="Arial" panose="020B0604020202020204" pitchFamily="34" charset="0"/>
                <a:cs typeface="Arial" panose="020B0604020202020204" pitchFamily="34" charset="0"/>
              </a:rPr>
              <a:t>ty. London: Routledge</a:t>
            </a:r>
          </a:p>
          <a:p>
            <a:pPr marL="0" indent="-1800000">
              <a:lnSpc>
                <a:spcPct val="170000"/>
              </a:lnSpc>
              <a:buNone/>
            </a:pPr>
            <a:r>
              <a:rPr lang="en-GB" sz="4000" dirty="0" err="1">
                <a:latin typeface="Arial" panose="020B0604020202020204" pitchFamily="34" charset="0"/>
                <a:cs typeface="Arial" panose="020B0604020202020204" pitchFamily="34" charset="0"/>
              </a:rPr>
              <a:t>Dentice</a:t>
            </a:r>
            <a:r>
              <a:rPr lang="en-GB" sz="4000" dirty="0">
                <a:latin typeface="Arial" panose="020B0604020202020204" pitchFamily="34" charset="0"/>
                <a:cs typeface="Arial" panose="020B0604020202020204" pitchFamily="34" charset="0"/>
              </a:rPr>
              <a:t>, D. and </a:t>
            </a:r>
            <a:r>
              <a:rPr lang="en-GB" sz="4000" dirty="0" err="1">
                <a:latin typeface="Arial" panose="020B0604020202020204" pitchFamily="34" charset="0"/>
                <a:cs typeface="Arial" panose="020B0604020202020204" pitchFamily="34" charset="0"/>
              </a:rPr>
              <a:t>Dietert</a:t>
            </a:r>
            <a:r>
              <a:rPr lang="en-GB" sz="4000" dirty="0">
                <a:latin typeface="Arial" panose="020B0604020202020204" pitchFamily="34" charset="0"/>
                <a:cs typeface="Arial" panose="020B0604020202020204" pitchFamily="34" charset="0"/>
              </a:rPr>
              <a:t>, M. (2015) </a:t>
            </a:r>
            <a:r>
              <a:rPr lang="en-GB" sz="4000" i="1" dirty="0">
                <a:latin typeface="Arial" panose="020B0604020202020204" pitchFamily="34" charset="0"/>
                <a:cs typeface="Arial" panose="020B0604020202020204" pitchFamily="34" charset="0"/>
              </a:rPr>
              <a:t>Liminal Spaces and the Transgender Experience</a:t>
            </a:r>
            <a:r>
              <a:rPr lang="en-GB" sz="4000" dirty="0">
                <a:latin typeface="Arial" panose="020B0604020202020204" pitchFamily="34" charset="0"/>
                <a:cs typeface="Arial" panose="020B0604020202020204" pitchFamily="34" charset="0"/>
              </a:rPr>
              <a:t>. [online] available from &lt;https://</a:t>
            </a:r>
            <a:r>
              <a:rPr lang="en-GB" sz="4000" dirty="0" err="1">
                <a:latin typeface="Arial" panose="020B0604020202020204" pitchFamily="34" charset="0"/>
                <a:cs typeface="Arial" panose="020B0604020202020204" pitchFamily="34" charset="0"/>
              </a:rPr>
              <a:t>www.proquest.com</a:t>
            </a:r>
            <a:r>
              <a:rPr lang="en-GB" sz="4000" dirty="0">
                <a:latin typeface="Arial" panose="020B0604020202020204" pitchFamily="34" charset="0"/>
                <a:cs typeface="Arial" panose="020B0604020202020204" pitchFamily="34" charset="0"/>
              </a:rPr>
              <a:t>/</a:t>
            </a:r>
            <a:r>
              <a:rPr lang="en-GB" sz="4000" dirty="0" err="1">
                <a:latin typeface="Arial" panose="020B0604020202020204" pitchFamily="34" charset="0"/>
                <a:cs typeface="Arial" panose="020B0604020202020204" pitchFamily="34" charset="0"/>
              </a:rPr>
              <a:t>docview</a:t>
            </a:r>
            <a:r>
              <a:rPr lang="en-GB" sz="4000" dirty="0">
                <a:latin typeface="Arial" panose="020B0604020202020204" pitchFamily="34" charset="0"/>
                <a:cs typeface="Arial" panose="020B0604020202020204" pitchFamily="34" charset="0"/>
              </a:rPr>
              <a:t>/1694707801?accountid=10286&gt; [25 February 2021]</a:t>
            </a:r>
          </a:p>
          <a:p>
            <a:pPr marL="0" indent="-1800000">
              <a:lnSpc>
                <a:spcPct val="170000"/>
              </a:lnSpc>
              <a:buNone/>
            </a:pPr>
            <a:r>
              <a:rPr lang="en-GB" sz="4000" dirty="0" err="1">
                <a:latin typeface="Arial" panose="020B0604020202020204" pitchFamily="34" charset="0"/>
                <a:cs typeface="Arial" panose="020B0604020202020204" pitchFamily="34" charset="0"/>
              </a:rPr>
              <a:t>Ebershoff</a:t>
            </a:r>
            <a:r>
              <a:rPr lang="en-GB" sz="4000" dirty="0">
                <a:latin typeface="Arial" panose="020B0604020202020204" pitchFamily="34" charset="0"/>
                <a:cs typeface="Arial" panose="020B0604020202020204" pitchFamily="34" charset="0"/>
              </a:rPr>
              <a:t>, D. (2015) </a:t>
            </a:r>
            <a:r>
              <a:rPr lang="en-GB" sz="4000" i="1" dirty="0">
                <a:latin typeface="Arial" panose="020B0604020202020204" pitchFamily="34" charset="0"/>
                <a:cs typeface="Arial" panose="020B0604020202020204" pitchFamily="34" charset="0"/>
              </a:rPr>
              <a:t>The Danish Girl</a:t>
            </a:r>
            <a:r>
              <a:rPr lang="en-GB" sz="4000" dirty="0">
                <a:latin typeface="Arial" panose="020B0604020202020204" pitchFamily="34" charset="0"/>
                <a:cs typeface="Arial" panose="020B0604020202020204" pitchFamily="34" charset="0"/>
              </a:rPr>
              <a:t>. London: </a:t>
            </a:r>
            <a:r>
              <a:rPr lang="en-GB" sz="4000" dirty="0" err="1">
                <a:latin typeface="Arial" panose="020B0604020202020204" pitchFamily="34" charset="0"/>
                <a:cs typeface="Arial" panose="020B0604020202020204" pitchFamily="34" charset="0"/>
              </a:rPr>
              <a:t>Weidenfield</a:t>
            </a:r>
            <a:r>
              <a:rPr lang="en-GB" sz="4000" dirty="0">
                <a:latin typeface="Arial" panose="020B0604020202020204" pitchFamily="34" charset="0"/>
                <a:cs typeface="Arial" panose="020B0604020202020204" pitchFamily="34" charset="0"/>
              </a:rPr>
              <a:t> &amp; Nicolson</a:t>
            </a:r>
          </a:p>
          <a:p>
            <a:pPr marL="0" indent="-1800000">
              <a:lnSpc>
                <a:spcPct val="170000"/>
              </a:lnSpc>
              <a:buNone/>
            </a:pPr>
            <a:r>
              <a:rPr lang="en-GB" sz="4000" dirty="0">
                <a:latin typeface="Arial" panose="020B0604020202020204" pitchFamily="34" charset="0"/>
                <a:cs typeface="Arial" panose="020B0604020202020204" pitchFamily="34" charset="0"/>
              </a:rPr>
              <a:t>Entwistle, K. (2021) Debate: Reality Check – </a:t>
            </a:r>
            <a:r>
              <a:rPr lang="en-GB" sz="4000" dirty="0" err="1">
                <a:latin typeface="Arial" panose="020B0604020202020204" pitchFamily="34" charset="0"/>
                <a:cs typeface="Arial" panose="020B0604020202020204" pitchFamily="34" charset="0"/>
              </a:rPr>
              <a:t>Detransitioner's</a:t>
            </a:r>
            <a:r>
              <a:rPr lang="en-GB" sz="4000" dirty="0">
                <a:latin typeface="Arial" panose="020B0604020202020204" pitchFamily="34" charset="0"/>
                <a:cs typeface="Arial" panose="020B0604020202020204" pitchFamily="34" charset="0"/>
              </a:rPr>
              <a:t> Testimonies Require us to Rethink Gender Dysphoria. [online] available from &lt;https://</a:t>
            </a:r>
            <a:r>
              <a:rPr lang="en-GB" sz="4000" dirty="0" err="1">
                <a:latin typeface="Arial" panose="020B0604020202020204" pitchFamily="34" charset="0"/>
                <a:cs typeface="Arial" panose="020B0604020202020204" pitchFamily="34" charset="0"/>
              </a:rPr>
              <a:t>acamh.onlinelibrary.wiley.com</a:t>
            </a:r>
            <a:r>
              <a:rPr lang="en-GB" sz="4000" dirty="0">
                <a:latin typeface="Arial" panose="020B0604020202020204" pitchFamily="34" charset="0"/>
                <a:cs typeface="Arial" panose="020B0604020202020204" pitchFamily="34" charset="0"/>
              </a:rPr>
              <a:t>/</a:t>
            </a:r>
            <a:r>
              <a:rPr lang="en-GB" sz="4000" dirty="0" err="1">
                <a:latin typeface="Arial" panose="020B0604020202020204" pitchFamily="34" charset="0"/>
                <a:cs typeface="Arial" panose="020B0604020202020204" pitchFamily="34" charset="0"/>
              </a:rPr>
              <a:t>doi</a:t>
            </a:r>
            <a:r>
              <a:rPr lang="en-GB" sz="4000" dirty="0">
                <a:latin typeface="Arial" panose="020B0604020202020204" pitchFamily="34" charset="0"/>
                <a:cs typeface="Arial" panose="020B0604020202020204" pitchFamily="34" charset="0"/>
              </a:rPr>
              <a:t>/full/10.1111/camh.12380&gt; [27 February 2021]</a:t>
            </a:r>
          </a:p>
          <a:p>
            <a:pPr marL="0" indent="-1800000">
              <a:lnSpc>
                <a:spcPct val="170000"/>
              </a:lnSpc>
              <a:buNone/>
            </a:pPr>
            <a:r>
              <a:rPr lang="en-GB" sz="4000" dirty="0" err="1">
                <a:latin typeface="Arial" panose="020B0604020202020204" pitchFamily="34" charset="0"/>
                <a:cs typeface="Arial" panose="020B0604020202020204" pitchFamily="34" charset="0"/>
              </a:rPr>
              <a:t>Fiorilli</a:t>
            </a:r>
            <a:r>
              <a:rPr lang="en-GB" sz="4000" dirty="0">
                <a:latin typeface="Arial" panose="020B0604020202020204" pitchFamily="34" charset="0"/>
                <a:cs typeface="Arial" panose="020B0604020202020204" pitchFamily="34" charset="0"/>
              </a:rPr>
              <a:t>, O. and </a:t>
            </a:r>
            <a:r>
              <a:rPr lang="en-GB" sz="4000" dirty="0" err="1">
                <a:latin typeface="Arial" panose="020B0604020202020204" pitchFamily="34" charset="0"/>
                <a:cs typeface="Arial" panose="020B0604020202020204" pitchFamily="34" charset="0"/>
              </a:rPr>
              <a:t>Baldo</a:t>
            </a:r>
            <a:r>
              <a:rPr lang="en-GB" sz="4000" dirty="0">
                <a:latin typeface="Arial" panose="020B0604020202020204" pitchFamily="34" charset="0"/>
                <a:cs typeface="Arial" panose="020B0604020202020204" pitchFamily="34" charset="0"/>
              </a:rPr>
              <a:t>, M. (2017) ‘Drag King Practices and the Struggle against Cis-normativity: Some Insights from the Italian Scenario’. in </a:t>
            </a:r>
            <a:r>
              <a:rPr lang="en-GB" sz="4000" i="1" dirty="0">
                <a:latin typeface="Arial" panose="020B0604020202020204" pitchFamily="34" charset="0"/>
                <a:cs typeface="Arial" panose="020B0604020202020204" pitchFamily="34" charset="0"/>
              </a:rPr>
              <a:t>Reflections on Female and Trans* Masculinities and Other Queer Crossings. e</a:t>
            </a:r>
            <a:r>
              <a:rPr lang="en-GB" sz="4000" dirty="0">
                <a:latin typeface="Arial" panose="020B0604020202020204" pitchFamily="34" charset="0"/>
                <a:cs typeface="Arial" panose="020B0604020202020204" pitchFamily="34" charset="0"/>
              </a:rPr>
              <a:t>d. by Kane, N. and Woods, J. Newcastle upon Tyne: Cambridge Scholars Publishing, 165-181</a:t>
            </a:r>
          </a:p>
          <a:p>
            <a:pPr marL="0" indent="-1800000">
              <a:lnSpc>
                <a:spcPct val="170000"/>
              </a:lnSpc>
              <a:buNone/>
            </a:pPr>
            <a:r>
              <a:rPr lang="en-GB" sz="4000" i="1" dirty="0">
                <a:latin typeface="Arial" panose="020B0604020202020204" pitchFamily="34" charset="0"/>
                <a:cs typeface="Arial" panose="020B0604020202020204" pitchFamily="34" charset="0"/>
              </a:rPr>
              <a:t>Koyama, E. (2001) Postscript for Catching A Wave: Reclaiming Feminism for the 21st Century. [online] available from &lt;https://</a:t>
            </a:r>
            <a:r>
              <a:rPr lang="en-GB" sz="4000" i="1" dirty="0" err="1">
                <a:latin typeface="Arial" panose="020B0604020202020204" pitchFamily="34" charset="0"/>
                <a:cs typeface="Arial" panose="020B0604020202020204" pitchFamily="34" charset="0"/>
              </a:rPr>
              <a:t>eminism.org</a:t>
            </a:r>
            <a:r>
              <a:rPr lang="en-GB" sz="4000" i="1" dirty="0">
                <a:latin typeface="Arial" panose="020B0604020202020204" pitchFamily="34" charset="0"/>
                <a:cs typeface="Arial" panose="020B0604020202020204" pitchFamily="34" charset="0"/>
              </a:rPr>
              <a:t>/readings/pdf-</a:t>
            </a:r>
            <a:r>
              <a:rPr lang="en-GB" sz="4000" i="1" dirty="0" err="1">
                <a:latin typeface="Arial" panose="020B0604020202020204" pitchFamily="34" charset="0"/>
                <a:cs typeface="Arial" panose="020B0604020202020204" pitchFamily="34" charset="0"/>
              </a:rPr>
              <a:t>rdg</a:t>
            </a:r>
            <a:r>
              <a:rPr lang="en-GB" sz="4000" i="1" dirty="0">
                <a:latin typeface="Arial" panose="020B0604020202020204" pitchFamily="34" charset="0"/>
                <a:cs typeface="Arial" panose="020B0604020202020204" pitchFamily="34" charset="0"/>
              </a:rPr>
              <a:t>/</a:t>
            </a:r>
            <a:r>
              <a:rPr lang="en-GB" sz="4000" i="1" dirty="0" err="1">
                <a:latin typeface="Arial" panose="020B0604020202020204" pitchFamily="34" charset="0"/>
                <a:cs typeface="Arial" panose="020B0604020202020204" pitchFamily="34" charset="0"/>
              </a:rPr>
              <a:t>tfmanifesto.pdf</a:t>
            </a:r>
            <a:r>
              <a:rPr lang="en-GB" sz="4000" i="1" dirty="0">
                <a:latin typeface="Arial" panose="020B0604020202020204" pitchFamily="34" charset="0"/>
                <a:cs typeface="Arial" panose="020B0604020202020204" pitchFamily="34" charset="0"/>
              </a:rPr>
              <a:t>&gt; [4 March 2021]</a:t>
            </a:r>
          </a:p>
          <a:p>
            <a:pPr marL="0" indent="-1800000">
              <a:lnSpc>
                <a:spcPct val="170000"/>
              </a:lnSpc>
              <a:buNone/>
            </a:pPr>
            <a:r>
              <a:rPr lang="en-GB" sz="4000" dirty="0">
                <a:latin typeface="Arial" panose="020B0604020202020204" pitchFamily="34" charset="0"/>
                <a:cs typeface="Arial" panose="020B0604020202020204" pitchFamily="34" charset="0"/>
              </a:rPr>
              <a:t>Koyama, E. (2001) </a:t>
            </a:r>
            <a:r>
              <a:rPr lang="en-GB" sz="4000" i="1" dirty="0" err="1">
                <a:latin typeface="Arial" panose="020B0604020202020204" pitchFamily="34" charset="0"/>
                <a:cs typeface="Arial" panose="020B0604020202020204" pitchFamily="34" charset="0"/>
              </a:rPr>
              <a:t>Transfeminist</a:t>
            </a:r>
            <a:r>
              <a:rPr lang="en-GB" sz="4000" i="1" dirty="0">
                <a:latin typeface="Arial" panose="020B0604020202020204" pitchFamily="34" charset="0"/>
                <a:cs typeface="Arial" panose="020B0604020202020204" pitchFamily="34" charset="0"/>
              </a:rPr>
              <a:t> Manifesto. </a:t>
            </a:r>
            <a:r>
              <a:rPr lang="en-GB" sz="4000" dirty="0">
                <a:latin typeface="Arial" panose="020B0604020202020204" pitchFamily="34" charset="0"/>
                <a:cs typeface="Arial" panose="020B0604020202020204" pitchFamily="34" charset="0"/>
              </a:rPr>
              <a:t>[online] available from &lt;https://</a:t>
            </a:r>
            <a:r>
              <a:rPr lang="en-GB" sz="4000" dirty="0" err="1">
                <a:latin typeface="Arial" panose="020B0604020202020204" pitchFamily="34" charset="0"/>
                <a:cs typeface="Arial" panose="020B0604020202020204" pitchFamily="34" charset="0"/>
              </a:rPr>
              <a:t>eminism.org</a:t>
            </a:r>
            <a:r>
              <a:rPr lang="en-GB" sz="4000" dirty="0">
                <a:latin typeface="Arial" panose="020B0604020202020204" pitchFamily="34" charset="0"/>
                <a:cs typeface="Arial" panose="020B0604020202020204" pitchFamily="34" charset="0"/>
              </a:rPr>
              <a:t>/readings/pdf-</a:t>
            </a:r>
            <a:r>
              <a:rPr lang="en-GB" sz="4000" dirty="0" err="1">
                <a:latin typeface="Arial" panose="020B0604020202020204" pitchFamily="34" charset="0"/>
                <a:cs typeface="Arial" panose="020B0604020202020204" pitchFamily="34" charset="0"/>
              </a:rPr>
              <a:t>rdg</a:t>
            </a:r>
            <a:r>
              <a:rPr lang="en-GB" sz="4000" dirty="0">
                <a:latin typeface="Arial" panose="020B0604020202020204" pitchFamily="34" charset="0"/>
                <a:cs typeface="Arial" panose="020B0604020202020204" pitchFamily="34" charset="0"/>
              </a:rPr>
              <a:t>/</a:t>
            </a:r>
            <a:r>
              <a:rPr lang="en-GB" sz="4000" dirty="0" err="1">
                <a:latin typeface="Arial" panose="020B0604020202020204" pitchFamily="34" charset="0"/>
                <a:cs typeface="Arial" panose="020B0604020202020204" pitchFamily="34" charset="0"/>
              </a:rPr>
              <a:t>tfmanifesto.pdf</a:t>
            </a:r>
            <a:r>
              <a:rPr lang="en-GB" sz="4000" dirty="0">
                <a:latin typeface="Arial" panose="020B0604020202020204" pitchFamily="34" charset="0"/>
                <a:cs typeface="Arial" panose="020B0604020202020204" pitchFamily="34" charset="0"/>
              </a:rPr>
              <a:t>&gt; [25 February 2021]</a:t>
            </a:r>
          </a:p>
          <a:p>
            <a:pPr marL="0" indent="-1800000">
              <a:lnSpc>
                <a:spcPct val="170000"/>
              </a:lnSpc>
              <a:buNone/>
            </a:pPr>
            <a:r>
              <a:rPr lang="en-GB" sz="4000" dirty="0" err="1">
                <a:latin typeface="Arial" panose="020B0604020202020204" pitchFamily="34" charset="0"/>
                <a:cs typeface="Arial" panose="020B0604020202020204" pitchFamily="34" charset="0"/>
              </a:rPr>
              <a:t>McAvan</a:t>
            </a:r>
            <a:r>
              <a:rPr lang="en-GB" sz="4000" dirty="0">
                <a:latin typeface="Arial" panose="020B0604020202020204" pitchFamily="34" charset="0"/>
                <a:cs typeface="Arial" panose="020B0604020202020204" pitchFamily="34" charset="0"/>
              </a:rPr>
              <a:t>, E. (2011) ‘</a:t>
            </a:r>
            <a:r>
              <a:rPr lang="en-GB" sz="4000" dirty="0" err="1">
                <a:latin typeface="Arial" panose="020B0604020202020204" pitchFamily="34" charset="0"/>
                <a:cs typeface="Arial" panose="020B0604020202020204" pitchFamily="34" charset="0"/>
              </a:rPr>
              <a:t>Rhetorics</a:t>
            </a:r>
            <a:r>
              <a:rPr lang="en-GB" sz="4000" dirty="0">
                <a:latin typeface="Arial" panose="020B0604020202020204" pitchFamily="34" charset="0"/>
                <a:cs typeface="Arial" panose="020B0604020202020204" pitchFamily="34" charset="0"/>
              </a:rPr>
              <a:t> of Disgust and Indeterminacy in Transphobic Acts of Violence’. in </a:t>
            </a:r>
            <a:r>
              <a:rPr lang="en-GB" sz="4000" i="1" dirty="0" err="1">
                <a:latin typeface="Arial" panose="020B0604020202020204" pitchFamily="34" charset="0"/>
                <a:cs typeface="Arial" panose="020B0604020202020204" pitchFamily="34" charset="0"/>
              </a:rPr>
              <a:t>Homofiles</a:t>
            </a:r>
            <a:r>
              <a:rPr lang="en-GB" sz="4000" i="1" dirty="0">
                <a:latin typeface="Arial" panose="020B0604020202020204" pitchFamily="34" charset="0"/>
                <a:cs typeface="Arial" panose="020B0604020202020204" pitchFamily="34" charset="0"/>
              </a:rPr>
              <a:t>: Theory, Sexuality, and Graduate Studies</a:t>
            </a:r>
            <a:r>
              <a:rPr lang="en-GB" sz="4000" dirty="0">
                <a:latin typeface="Arial" panose="020B0604020202020204" pitchFamily="34" charset="0"/>
                <a:cs typeface="Arial" panose="020B0604020202020204" pitchFamily="34" charset="0"/>
              </a:rPr>
              <a:t>. ed. by </a:t>
            </a:r>
            <a:r>
              <a:rPr lang="en-GB" sz="4000" dirty="0" err="1">
                <a:latin typeface="Arial" panose="020B0604020202020204" pitchFamily="34" charset="0"/>
                <a:cs typeface="Arial" panose="020B0604020202020204" pitchFamily="34" charset="0"/>
              </a:rPr>
              <a:t>Battis</a:t>
            </a:r>
            <a:r>
              <a:rPr lang="en-GB" sz="4000" dirty="0">
                <a:latin typeface="Arial" panose="020B0604020202020204" pitchFamily="34" charset="0"/>
                <a:cs typeface="Arial" panose="020B0604020202020204" pitchFamily="34" charset="0"/>
              </a:rPr>
              <a:t>, J. Minneapolis: Lexington Books, 23-34</a:t>
            </a:r>
            <a:endParaRPr lang="en-GB" sz="4000" i="1" dirty="0">
              <a:latin typeface="Arial" panose="020B0604020202020204" pitchFamily="34" charset="0"/>
              <a:cs typeface="Arial" panose="020B0604020202020204" pitchFamily="34" charset="0"/>
            </a:endParaRPr>
          </a:p>
          <a:p>
            <a:pPr marL="0" indent="-1800000">
              <a:lnSpc>
                <a:spcPct val="170000"/>
              </a:lnSpc>
              <a:buNone/>
            </a:pPr>
            <a:r>
              <a:rPr lang="en-GB" sz="4000" dirty="0" err="1">
                <a:latin typeface="Arial" panose="020B0604020202020204" pitchFamily="34" charset="0"/>
                <a:cs typeface="Arial" panose="020B0604020202020204" pitchFamily="34" charset="0"/>
              </a:rPr>
              <a:t>Plett</a:t>
            </a:r>
            <a:r>
              <a:rPr lang="en-GB" sz="4000" dirty="0">
                <a:latin typeface="Arial" panose="020B0604020202020204" pitchFamily="34" charset="0"/>
                <a:cs typeface="Arial" panose="020B0604020202020204" pitchFamily="34" charset="0"/>
              </a:rPr>
              <a:t>, C. (2018) </a:t>
            </a:r>
            <a:r>
              <a:rPr lang="en-GB" sz="4000" i="1" dirty="0">
                <a:latin typeface="Arial" panose="020B0604020202020204" pitchFamily="34" charset="0"/>
                <a:cs typeface="Arial" panose="020B0604020202020204" pitchFamily="34" charset="0"/>
              </a:rPr>
              <a:t>Little Fish. </a:t>
            </a:r>
            <a:r>
              <a:rPr lang="en-GB" sz="4000" dirty="0">
                <a:latin typeface="Arial" panose="020B0604020202020204" pitchFamily="34" charset="0"/>
                <a:cs typeface="Arial" panose="020B0604020202020204" pitchFamily="34" charset="0"/>
              </a:rPr>
              <a:t>Vancouver: Arsenal Pulp Press</a:t>
            </a:r>
          </a:p>
          <a:p>
            <a:pPr marL="0" indent="-1800000">
              <a:lnSpc>
                <a:spcPct val="170000"/>
              </a:lnSpc>
              <a:buNone/>
            </a:pPr>
            <a:r>
              <a:rPr lang="en-GB" sz="4000" dirty="0" err="1">
                <a:latin typeface="Arial" panose="020B0604020202020204" pitchFamily="34" charset="0"/>
                <a:cs typeface="Arial" panose="020B0604020202020204" pitchFamily="34" charset="0"/>
              </a:rPr>
              <a:t>Putzi</a:t>
            </a:r>
            <a:r>
              <a:rPr lang="en-GB" sz="4000" dirty="0">
                <a:latin typeface="Arial" panose="020B0604020202020204" pitchFamily="34" charset="0"/>
                <a:cs typeface="Arial" panose="020B0604020202020204" pitchFamily="34" charset="0"/>
              </a:rPr>
              <a:t>, J. (2019</a:t>
            </a:r>
            <a:r>
              <a:rPr lang="en-GB" sz="4000" i="1" dirty="0">
                <a:latin typeface="Arial" panose="020B0604020202020204" pitchFamily="34" charset="0"/>
                <a:cs typeface="Arial" panose="020B0604020202020204" pitchFamily="34" charset="0"/>
              </a:rPr>
              <a:t>) “None of this ‘trapped-in-a-man’s-body’ bullshit”: Transgender Girls and Wrong-Body Discourse in Young Adult Fiction. </a:t>
            </a:r>
            <a:r>
              <a:rPr lang="en-GB" sz="4000" dirty="0">
                <a:latin typeface="Arial" panose="020B0604020202020204" pitchFamily="34" charset="0"/>
                <a:cs typeface="Arial" panose="020B0604020202020204" pitchFamily="34" charset="0"/>
              </a:rPr>
              <a:t>[online] available from &lt;https://</a:t>
            </a:r>
            <a:r>
              <a:rPr lang="en-GB" sz="4000" dirty="0" err="1">
                <a:latin typeface="Arial" panose="020B0604020202020204" pitchFamily="34" charset="0"/>
                <a:cs typeface="Arial" panose="020B0604020202020204" pitchFamily="34" charset="0"/>
              </a:rPr>
              <a:t>muse.jhu.edu</a:t>
            </a:r>
            <a:r>
              <a:rPr lang="en-GB" sz="4000" dirty="0">
                <a:latin typeface="Arial" panose="020B0604020202020204" pitchFamily="34" charset="0"/>
                <a:cs typeface="Arial" panose="020B0604020202020204" pitchFamily="34" charset="0"/>
              </a:rPr>
              <a:t>/article/677149&gt; [25 February 2021]</a:t>
            </a:r>
          </a:p>
          <a:p>
            <a:pPr marL="0" indent="-1800000">
              <a:lnSpc>
                <a:spcPct val="170000"/>
              </a:lnSpc>
              <a:buNone/>
            </a:pPr>
            <a:r>
              <a:rPr lang="en-GB" sz="4000" dirty="0">
                <a:latin typeface="Arial" panose="020B0604020202020204" pitchFamily="34" charset="0"/>
                <a:cs typeface="Arial" panose="020B0604020202020204" pitchFamily="34" charset="0"/>
              </a:rPr>
              <a:t>Russo, M. (2016) </a:t>
            </a:r>
            <a:r>
              <a:rPr lang="en-GB" sz="4000" i="1" dirty="0">
                <a:latin typeface="Arial" panose="020B0604020202020204" pitchFamily="34" charset="0"/>
                <a:cs typeface="Arial" panose="020B0604020202020204" pitchFamily="34" charset="0"/>
              </a:rPr>
              <a:t>If I Was Your Girl.</a:t>
            </a:r>
            <a:r>
              <a:rPr lang="en-GB" sz="4000" dirty="0">
                <a:latin typeface="Arial" panose="020B0604020202020204" pitchFamily="34" charset="0"/>
                <a:cs typeface="Arial" panose="020B0604020202020204" pitchFamily="34" charset="0"/>
              </a:rPr>
              <a:t> London: Usborne Publishing</a:t>
            </a:r>
          </a:p>
          <a:p>
            <a:pPr marL="0" indent="-1800000">
              <a:lnSpc>
                <a:spcPct val="170000"/>
              </a:lnSpc>
              <a:buNone/>
            </a:pPr>
            <a:r>
              <a:rPr lang="en-GB" sz="4000" dirty="0" err="1">
                <a:latin typeface="Arial" panose="020B0604020202020204" pitchFamily="34" charset="0"/>
                <a:cs typeface="Arial" panose="020B0604020202020204" pitchFamily="34" charset="0"/>
              </a:rPr>
              <a:t>Shadyac</a:t>
            </a:r>
            <a:r>
              <a:rPr lang="en-GB" sz="4000" dirty="0">
                <a:latin typeface="Arial" panose="020B0604020202020204" pitchFamily="34" charset="0"/>
                <a:cs typeface="Arial" panose="020B0604020202020204" pitchFamily="34" charset="0"/>
              </a:rPr>
              <a:t>, T. (1994) </a:t>
            </a:r>
            <a:r>
              <a:rPr lang="en-GB" sz="4000" i="1" dirty="0">
                <a:latin typeface="Arial" panose="020B0604020202020204" pitchFamily="34" charset="0"/>
                <a:cs typeface="Arial" panose="020B0604020202020204" pitchFamily="34" charset="0"/>
              </a:rPr>
              <a:t>Ace Ventura: Pet Detective</a:t>
            </a:r>
            <a:r>
              <a:rPr lang="en-GB" sz="4000" dirty="0">
                <a:latin typeface="Arial" panose="020B0604020202020204" pitchFamily="34" charset="0"/>
                <a:cs typeface="Arial" panose="020B0604020202020204" pitchFamily="34" charset="0"/>
              </a:rPr>
              <a:t>. [DVD] Los Angeles: Morgan Creek Entertainment</a:t>
            </a:r>
            <a:endParaRPr lang="en-GB" sz="4000" i="1" dirty="0">
              <a:latin typeface="Arial" panose="020B0604020202020204" pitchFamily="34" charset="0"/>
              <a:cs typeface="Arial" panose="020B0604020202020204" pitchFamily="34" charset="0"/>
            </a:endParaRPr>
          </a:p>
          <a:p>
            <a:pPr marL="0" indent="-1800000">
              <a:lnSpc>
                <a:spcPct val="170000"/>
              </a:lnSpc>
              <a:buNone/>
            </a:pPr>
            <a:r>
              <a:rPr lang="en-GB" sz="4000" dirty="0">
                <a:latin typeface="Arial" panose="020B0604020202020204" pitchFamily="34" charset="0"/>
                <a:cs typeface="Arial" panose="020B0604020202020204" pitchFamily="34" charset="0"/>
              </a:rPr>
              <a:t>Wilson, M. (2002) </a:t>
            </a:r>
            <a:r>
              <a:rPr lang="en-GB" sz="4000" i="1" dirty="0">
                <a:latin typeface="Arial" panose="020B0604020202020204" pitchFamily="34" charset="0"/>
                <a:cs typeface="Arial" panose="020B0604020202020204" pitchFamily="34" charset="0"/>
              </a:rPr>
              <a:t>`I am the Prince of Pain, for I am a Princess in the Brain': Liminal Transgender Identities, Narratives and the Elimination of Ambiguities</a:t>
            </a:r>
            <a:r>
              <a:rPr lang="en-GB" sz="4000" dirty="0">
                <a:latin typeface="Arial" panose="020B0604020202020204" pitchFamily="34" charset="0"/>
                <a:cs typeface="Arial" panose="020B0604020202020204" pitchFamily="34" charset="0"/>
              </a:rPr>
              <a:t>. [online] available from &lt;https://</a:t>
            </a:r>
            <a:r>
              <a:rPr lang="en-GB" sz="4000" dirty="0" err="1">
                <a:latin typeface="Arial" panose="020B0604020202020204" pitchFamily="34" charset="0"/>
                <a:cs typeface="Arial" panose="020B0604020202020204" pitchFamily="34" charset="0"/>
              </a:rPr>
              <a:t>journals.sagepub.com</a:t>
            </a:r>
            <a:r>
              <a:rPr lang="en-GB" sz="4000" dirty="0">
                <a:latin typeface="Arial" panose="020B0604020202020204" pitchFamily="34" charset="0"/>
                <a:cs typeface="Arial" panose="020B0604020202020204" pitchFamily="34" charset="0"/>
              </a:rPr>
              <a:t>/</a:t>
            </a:r>
            <a:r>
              <a:rPr lang="en-GB" sz="4000" dirty="0" err="1">
                <a:latin typeface="Arial" panose="020B0604020202020204" pitchFamily="34" charset="0"/>
                <a:cs typeface="Arial" panose="020B0604020202020204" pitchFamily="34" charset="0"/>
              </a:rPr>
              <a:t>doi</a:t>
            </a:r>
            <a:r>
              <a:rPr lang="en-GB" sz="4000" dirty="0">
                <a:latin typeface="Arial" panose="020B0604020202020204" pitchFamily="34" charset="0"/>
                <a:cs typeface="Arial" panose="020B0604020202020204" pitchFamily="34" charset="0"/>
              </a:rPr>
              <a:t>/10.1177/1363460702005004003&gt; [26 February 2021]</a:t>
            </a:r>
          </a:p>
          <a:p>
            <a:pPr marL="0" indent="-1080000">
              <a:buNone/>
            </a:pPr>
            <a:endParaRPr lang="en-GB" sz="1400" dirty="0">
              <a:latin typeface="Arial" panose="020B0604020202020204" pitchFamily="34" charset="0"/>
              <a:cs typeface="Arial" panose="020B0604020202020204" pitchFamily="34" charset="0"/>
            </a:endParaRPr>
          </a:p>
          <a:p>
            <a:pPr marL="0" indent="-1080000">
              <a:buNone/>
            </a:pPr>
            <a:endParaRPr lang="en-GB" sz="1400" dirty="0">
              <a:latin typeface="Arial" panose="020B0604020202020204" pitchFamily="34" charset="0"/>
              <a:cs typeface="Arial" panose="020B0604020202020204" pitchFamily="34" charset="0"/>
            </a:endParaRPr>
          </a:p>
          <a:p>
            <a:pPr marL="0" indent="0">
              <a:buNone/>
            </a:pPr>
            <a:endParaRPr lang="en-GB" sz="1400" dirty="0">
              <a:latin typeface="Arial" panose="020B0604020202020204" pitchFamily="34" charset="0"/>
              <a:cs typeface="Arial" panose="020B0604020202020204" pitchFamily="34" charset="0"/>
            </a:endParaRPr>
          </a:p>
        </p:txBody>
      </p:sp>
      <p:pic>
        <p:nvPicPr>
          <p:cNvPr id="5" name="Here my references" descr="Here my references">
            <a:hlinkClick r:id="" action="ppaction://media"/>
            <a:extLst>
              <a:ext uri="{FF2B5EF4-FFF2-40B4-BE49-F238E27FC236}">
                <a16:creationId xmlns:a16="http://schemas.microsoft.com/office/drawing/2014/main" id="{BBED3DB8-9467-0941-9792-736E255EDD87}"/>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7938" y="1588"/>
            <a:ext cx="812800" cy="812800"/>
          </a:xfrm>
          <a:prstGeom prst="rect">
            <a:avLst/>
          </a:prstGeom>
        </p:spPr>
      </p:pic>
    </p:spTree>
    <p:extLst>
      <p:ext uri="{BB962C8B-B14F-4D97-AF65-F5344CB8AC3E}">
        <p14:creationId xmlns:p14="http://schemas.microsoft.com/office/powerpoint/2010/main" val="3783999601"/>
      </p:ext>
    </p:extLst>
  </p:cSld>
  <p:clrMapOvr>
    <a:masterClrMapping/>
  </p:clrMapOvr>
  <mc:AlternateContent xmlns:mc="http://schemas.openxmlformats.org/markup-compatibility/2006" xmlns:p14="http://schemas.microsoft.com/office/powerpoint/2010/main">
    <mc:Choice Requires="p14">
      <p:transition spd="med" p14:dur="700" advTm="3000">
        <p:fade/>
      </p:transition>
    </mc:Choice>
    <mc:Fallback xmlns="">
      <p:transition spd="med" advTm="3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04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A0C82F3-43E4-0F4D-AA6F-90F24E618FBA}"/>
              </a:ext>
            </a:extLst>
          </p:cNvPr>
          <p:cNvSpPr>
            <a:spLocks noGrp="1"/>
          </p:cNvSpPr>
          <p:nvPr>
            <p:ph type="title"/>
          </p:nvPr>
        </p:nvSpPr>
        <p:spPr>
          <a:xfrm>
            <a:off x="624482" y="1813153"/>
            <a:ext cx="5168616" cy="2838220"/>
          </a:xfrm>
        </p:spPr>
        <p:txBody>
          <a:bodyPr vert="horz" lIns="91440" tIns="45720" rIns="91440" bIns="45720" rtlCol="0" anchor="t">
            <a:normAutofit/>
          </a:bodyPr>
          <a:lstStyle/>
          <a:p>
            <a:r>
              <a:rPr lang="en-US" sz="6600" kern="1200" dirty="0">
                <a:latin typeface="Arial" panose="020B0604020202020204" pitchFamily="34" charset="0"/>
                <a:cs typeface="Arial" panose="020B0604020202020204" pitchFamily="34" charset="0"/>
              </a:rPr>
              <a:t>Thank you for watching!</a:t>
            </a:r>
          </a:p>
        </p:txBody>
      </p:sp>
      <p:sp>
        <p:nvSpPr>
          <p:cNvPr id="3" name="Content Placeholder 2">
            <a:extLst>
              <a:ext uri="{FF2B5EF4-FFF2-40B4-BE49-F238E27FC236}">
                <a16:creationId xmlns:a16="http://schemas.microsoft.com/office/drawing/2014/main" id="{A66DF149-31CA-9245-A9E2-D2DDABFABA1A}"/>
              </a:ext>
            </a:extLst>
          </p:cNvPr>
          <p:cNvSpPr>
            <a:spLocks noGrp="1"/>
          </p:cNvSpPr>
          <p:nvPr>
            <p:ph idx="1"/>
          </p:nvPr>
        </p:nvSpPr>
        <p:spPr>
          <a:xfrm>
            <a:off x="626868" y="3769629"/>
            <a:ext cx="5168616" cy="881744"/>
          </a:xfrm>
        </p:spPr>
        <p:txBody>
          <a:bodyPr vert="horz" lIns="91440" tIns="45720" rIns="91440" bIns="45720" rtlCol="0" anchor="b">
            <a:normAutofit fontScale="92500"/>
          </a:bodyPr>
          <a:lstStyle/>
          <a:p>
            <a:pPr marL="0" indent="0">
              <a:buNone/>
            </a:pPr>
            <a:r>
              <a:rPr lang="en-US" sz="3600" kern="1200" dirty="0">
                <a:latin typeface="+mn-lt"/>
                <a:ea typeface="+mn-ea"/>
                <a:cs typeface="+mn-cs"/>
              </a:rPr>
              <a:t>Do you have any questions?</a:t>
            </a:r>
          </a:p>
        </p:txBody>
      </p:sp>
      <p:grpSp>
        <p:nvGrpSpPr>
          <p:cNvPr id="31" name="Group 30">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32" name="Freeform: Shape 31">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aphic 4" descr="Questions">
            <a:extLst>
              <a:ext uri="{FF2B5EF4-FFF2-40B4-BE49-F238E27FC236}">
                <a16:creationId xmlns:a16="http://schemas.microsoft.com/office/drawing/2014/main" id="{DC6C086C-31E4-ED4E-9DF0-31508C88739E}"/>
              </a:ext>
            </a:extLst>
          </p:cNvPr>
          <p:cNvGrpSpPr/>
          <p:nvPr/>
        </p:nvGrpSpPr>
        <p:grpSpPr>
          <a:xfrm>
            <a:off x="7729652" y="1859078"/>
            <a:ext cx="3821102" cy="3821102"/>
            <a:chOff x="7729652" y="1859078"/>
            <a:chExt cx="3821102" cy="3821102"/>
          </a:xfrm>
          <a:gradFill>
            <a:gsLst>
              <a:gs pos="0">
                <a:schemeClr val="accent1">
                  <a:lumMod val="5000"/>
                  <a:lumOff val="95000"/>
                </a:schemeClr>
              </a:gs>
              <a:gs pos="37000">
                <a:srgbClr val="F4D2E5"/>
              </a:gs>
              <a:gs pos="58000">
                <a:srgbClr val="CCA0F6"/>
              </a:gs>
              <a:gs pos="99000">
                <a:schemeClr val="accent1">
                  <a:lumMod val="30000"/>
                  <a:lumOff val="70000"/>
                </a:schemeClr>
              </a:gs>
            </a:gsLst>
            <a:lin ang="5400000" scaled="1"/>
          </a:gradFill>
        </p:grpSpPr>
        <p:sp>
          <p:nvSpPr>
            <p:cNvPr id="9" name="Freeform 8">
              <a:extLst>
                <a:ext uri="{FF2B5EF4-FFF2-40B4-BE49-F238E27FC236}">
                  <a16:creationId xmlns:a16="http://schemas.microsoft.com/office/drawing/2014/main" id="{4FC055F6-1645-8E41-9ECC-C2334EAAE0A6}"/>
                </a:ext>
              </a:extLst>
            </p:cNvPr>
            <p:cNvSpPr/>
            <p:nvPr/>
          </p:nvSpPr>
          <p:spPr>
            <a:xfrm>
              <a:off x="8585419" y="3276069"/>
              <a:ext cx="716456" cy="716456"/>
            </a:xfrm>
            <a:custGeom>
              <a:avLst/>
              <a:gdLst>
                <a:gd name="connsiteX0" fmla="*/ 716457 w 716456"/>
                <a:gd name="connsiteY0" fmla="*/ 358228 h 716456"/>
                <a:gd name="connsiteX1" fmla="*/ 358228 w 716456"/>
                <a:gd name="connsiteY1" fmla="*/ 716457 h 716456"/>
                <a:gd name="connsiteX2" fmla="*/ 0 w 716456"/>
                <a:gd name="connsiteY2" fmla="*/ 358228 h 716456"/>
                <a:gd name="connsiteX3" fmla="*/ 358228 w 716456"/>
                <a:gd name="connsiteY3" fmla="*/ 0 h 716456"/>
                <a:gd name="connsiteX4" fmla="*/ 716457 w 716456"/>
                <a:gd name="connsiteY4" fmla="*/ 358228 h 716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456" h="716456">
                  <a:moveTo>
                    <a:pt x="716457" y="358228"/>
                  </a:moveTo>
                  <a:cubicBezTo>
                    <a:pt x="716457" y="556072"/>
                    <a:pt x="556072" y="716457"/>
                    <a:pt x="358228" y="716457"/>
                  </a:cubicBezTo>
                  <a:cubicBezTo>
                    <a:pt x="160384" y="716457"/>
                    <a:pt x="0" y="556072"/>
                    <a:pt x="0" y="358228"/>
                  </a:cubicBezTo>
                  <a:cubicBezTo>
                    <a:pt x="0" y="160384"/>
                    <a:pt x="160384" y="0"/>
                    <a:pt x="358228" y="0"/>
                  </a:cubicBezTo>
                  <a:cubicBezTo>
                    <a:pt x="556072" y="0"/>
                    <a:pt x="716457" y="160384"/>
                    <a:pt x="716457" y="358228"/>
                  </a:cubicBezTo>
                  <a:close/>
                </a:path>
              </a:pathLst>
            </a:custGeom>
            <a:grpFill/>
            <a:ln w="39787" cap="flat">
              <a:noFill/>
              <a:prstDash val="solid"/>
              <a:miter/>
            </a:ln>
          </p:spPr>
          <p:txBody>
            <a:bodyPr rtlCol="0" anchor="ctr"/>
            <a:lstStyle/>
            <a:p>
              <a:endParaRPr lang="en-GB"/>
            </a:p>
          </p:txBody>
        </p:sp>
        <p:sp>
          <p:nvSpPr>
            <p:cNvPr id="11" name="Freeform 10">
              <a:extLst>
                <a:ext uri="{FF2B5EF4-FFF2-40B4-BE49-F238E27FC236}">
                  <a16:creationId xmlns:a16="http://schemas.microsoft.com/office/drawing/2014/main" id="{1937CBF7-E94F-954D-9AB5-D60A5FB8068E}"/>
                </a:ext>
              </a:extLst>
            </p:cNvPr>
            <p:cNvSpPr/>
            <p:nvPr/>
          </p:nvSpPr>
          <p:spPr>
            <a:xfrm>
              <a:off x="9182466" y="4645298"/>
              <a:ext cx="1432970" cy="716456"/>
            </a:xfrm>
            <a:custGeom>
              <a:avLst/>
              <a:gdLst>
                <a:gd name="connsiteX0" fmla="*/ 1432913 w 1432970"/>
                <a:gd name="connsiteY0" fmla="*/ 716457 h 716456"/>
                <a:gd name="connsiteX1" fmla="*/ 1432913 w 1432970"/>
                <a:gd name="connsiteY1" fmla="*/ 358228 h 716456"/>
                <a:gd name="connsiteX2" fmla="*/ 1361268 w 1432970"/>
                <a:gd name="connsiteY2" fmla="*/ 214937 h 716456"/>
                <a:gd name="connsiteX3" fmla="*/ 1011000 w 1432970"/>
                <a:gd name="connsiteY3" fmla="*/ 47764 h 716456"/>
                <a:gd name="connsiteX4" fmla="*/ 716457 w 1432970"/>
                <a:gd name="connsiteY4" fmla="*/ 0 h 716456"/>
                <a:gd name="connsiteX5" fmla="*/ 421913 w 1432970"/>
                <a:gd name="connsiteY5" fmla="*/ 47764 h 716456"/>
                <a:gd name="connsiteX6" fmla="*/ 71646 w 1432970"/>
                <a:gd name="connsiteY6" fmla="*/ 214937 h 716456"/>
                <a:gd name="connsiteX7" fmla="*/ 0 w 1432970"/>
                <a:gd name="connsiteY7" fmla="*/ 358228 h 716456"/>
                <a:gd name="connsiteX8" fmla="*/ 0 w 1432970"/>
                <a:gd name="connsiteY8" fmla="*/ 716457 h 7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32970" h="716456">
                  <a:moveTo>
                    <a:pt x="1432913" y="716457"/>
                  </a:moveTo>
                  <a:lnTo>
                    <a:pt x="1432913" y="358228"/>
                  </a:lnTo>
                  <a:cubicBezTo>
                    <a:pt x="1434382" y="301513"/>
                    <a:pt x="1407519" y="247791"/>
                    <a:pt x="1361268" y="214937"/>
                  </a:cubicBezTo>
                  <a:cubicBezTo>
                    <a:pt x="1258161" y="134236"/>
                    <a:pt x="1138589" y="77166"/>
                    <a:pt x="1011000" y="47764"/>
                  </a:cubicBezTo>
                  <a:cubicBezTo>
                    <a:pt x="915337" y="19006"/>
                    <a:pt x="816307" y="2949"/>
                    <a:pt x="716457" y="0"/>
                  </a:cubicBezTo>
                  <a:cubicBezTo>
                    <a:pt x="616372" y="310"/>
                    <a:pt x="516967" y="16427"/>
                    <a:pt x="421913" y="47764"/>
                  </a:cubicBezTo>
                  <a:cubicBezTo>
                    <a:pt x="296135" y="82194"/>
                    <a:pt x="177518" y="138809"/>
                    <a:pt x="71646" y="214937"/>
                  </a:cubicBezTo>
                  <a:cubicBezTo>
                    <a:pt x="26740" y="248925"/>
                    <a:pt x="247" y="301911"/>
                    <a:pt x="0" y="358228"/>
                  </a:cubicBezTo>
                  <a:lnTo>
                    <a:pt x="0" y="716457"/>
                  </a:lnTo>
                  <a:close/>
                </a:path>
              </a:pathLst>
            </a:custGeom>
            <a:grpFill/>
            <a:ln w="39787" cap="flat">
              <a:noFill/>
              <a:prstDash val="solid"/>
              <a:miter/>
            </a:ln>
          </p:spPr>
          <p:txBody>
            <a:bodyPr rtlCol="0" anchor="ctr"/>
            <a:lstStyle/>
            <a:p>
              <a:endParaRPr lang="en-GB"/>
            </a:p>
          </p:txBody>
        </p:sp>
        <p:sp>
          <p:nvSpPr>
            <p:cNvPr id="23" name="Freeform 22">
              <a:extLst>
                <a:ext uri="{FF2B5EF4-FFF2-40B4-BE49-F238E27FC236}">
                  <a16:creationId xmlns:a16="http://schemas.microsoft.com/office/drawing/2014/main" id="{3120BDC6-EBED-DE4D-B533-9AEFA56F9926}"/>
                </a:ext>
              </a:extLst>
            </p:cNvPr>
            <p:cNvSpPr/>
            <p:nvPr/>
          </p:nvSpPr>
          <p:spPr>
            <a:xfrm>
              <a:off x="9540695" y="3833314"/>
              <a:ext cx="716456" cy="716456"/>
            </a:xfrm>
            <a:custGeom>
              <a:avLst/>
              <a:gdLst>
                <a:gd name="connsiteX0" fmla="*/ 716457 w 716456"/>
                <a:gd name="connsiteY0" fmla="*/ 358228 h 716456"/>
                <a:gd name="connsiteX1" fmla="*/ 358228 w 716456"/>
                <a:gd name="connsiteY1" fmla="*/ 716457 h 716456"/>
                <a:gd name="connsiteX2" fmla="*/ 0 w 716456"/>
                <a:gd name="connsiteY2" fmla="*/ 358228 h 716456"/>
                <a:gd name="connsiteX3" fmla="*/ 358228 w 716456"/>
                <a:gd name="connsiteY3" fmla="*/ 0 h 716456"/>
                <a:gd name="connsiteX4" fmla="*/ 716457 w 716456"/>
                <a:gd name="connsiteY4" fmla="*/ 358228 h 7164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6456" h="716456">
                  <a:moveTo>
                    <a:pt x="716457" y="358228"/>
                  </a:moveTo>
                  <a:cubicBezTo>
                    <a:pt x="716457" y="556072"/>
                    <a:pt x="556072" y="716457"/>
                    <a:pt x="358228" y="716457"/>
                  </a:cubicBezTo>
                  <a:cubicBezTo>
                    <a:pt x="160384" y="716457"/>
                    <a:pt x="0" y="556072"/>
                    <a:pt x="0" y="358228"/>
                  </a:cubicBezTo>
                  <a:cubicBezTo>
                    <a:pt x="0" y="160384"/>
                    <a:pt x="160384" y="0"/>
                    <a:pt x="358228" y="0"/>
                  </a:cubicBezTo>
                  <a:cubicBezTo>
                    <a:pt x="556072" y="0"/>
                    <a:pt x="716457" y="160384"/>
                    <a:pt x="716457" y="358228"/>
                  </a:cubicBezTo>
                  <a:close/>
                </a:path>
              </a:pathLst>
            </a:custGeom>
            <a:grpFill/>
            <a:ln w="39787" cap="flat">
              <a:noFill/>
              <a:prstDash val="solid"/>
              <a:miter/>
            </a:ln>
          </p:spPr>
          <p:txBody>
            <a:bodyPr rtlCol="0" anchor="ctr"/>
            <a:lstStyle/>
            <a:p>
              <a:endParaRPr lang="en-GB"/>
            </a:p>
          </p:txBody>
        </p:sp>
        <p:sp>
          <p:nvSpPr>
            <p:cNvPr id="24" name="Freeform 23">
              <a:extLst>
                <a:ext uri="{FF2B5EF4-FFF2-40B4-BE49-F238E27FC236}">
                  <a16:creationId xmlns:a16="http://schemas.microsoft.com/office/drawing/2014/main" id="{28BB1EEF-EA17-434D-BCA2-661E46061FB1}"/>
                </a:ext>
              </a:extLst>
            </p:cNvPr>
            <p:cNvSpPr/>
            <p:nvPr/>
          </p:nvSpPr>
          <p:spPr>
            <a:xfrm>
              <a:off x="8227134" y="4088054"/>
              <a:ext cx="1297639" cy="716456"/>
            </a:xfrm>
            <a:custGeom>
              <a:avLst/>
              <a:gdLst>
                <a:gd name="connsiteX0" fmla="*/ 931451 w 1297639"/>
                <a:gd name="connsiteY0" fmla="*/ 644811 h 716456"/>
                <a:gd name="connsiteX1" fmla="*/ 931451 w 1297639"/>
                <a:gd name="connsiteY1" fmla="*/ 644811 h 716456"/>
                <a:gd name="connsiteX2" fmla="*/ 1297640 w 1297639"/>
                <a:gd name="connsiteY2" fmla="*/ 461716 h 716456"/>
                <a:gd name="connsiteX3" fmla="*/ 1154349 w 1297639"/>
                <a:gd name="connsiteY3" fmla="*/ 111449 h 716456"/>
                <a:gd name="connsiteX4" fmla="*/ 1154349 w 1297639"/>
                <a:gd name="connsiteY4" fmla="*/ 95528 h 716456"/>
                <a:gd name="connsiteX5" fmla="*/ 1011057 w 1297639"/>
                <a:gd name="connsiteY5" fmla="*/ 47764 h 716456"/>
                <a:gd name="connsiteX6" fmla="*/ 716514 w 1297639"/>
                <a:gd name="connsiteY6" fmla="*/ 0 h 716456"/>
                <a:gd name="connsiteX7" fmla="*/ 421971 w 1297639"/>
                <a:gd name="connsiteY7" fmla="*/ 47764 h 716456"/>
                <a:gd name="connsiteX8" fmla="*/ 71703 w 1297639"/>
                <a:gd name="connsiteY8" fmla="*/ 214937 h 716456"/>
                <a:gd name="connsiteX9" fmla="*/ 57 w 1297639"/>
                <a:gd name="connsiteY9" fmla="*/ 358228 h 716456"/>
                <a:gd name="connsiteX10" fmla="*/ 57 w 1297639"/>
                <a:gd name="connsiteY10" fmla="*/ 716457 h 716456"/>
                <a:gd name="connsiteX11" fmla="*/ 859805 w 1297639"/>
                <a:gd name="connsiteY11" fmla="*/ 716457 h 716456"/>
                <a:gd name="connsiteX12" fmla="*/ 931451 w 1297639"/>
                <a:gd name="connsiteY12" fmla="*/ 644811 h 716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97639" h="716456">
                  <a:moveTo>
                    <a:pt x="931451" y="644811"/>
                  </a:moveTo>
                  <a:lnTo>
                    <a:pt x="931451" y="644811"/>
                  </a:lnTo>
                  <a:cubicBezTo>
                    <a:pt x="1043214" y="565049"/>
                    <a:pt x="1166771" y="503271"/>
                    <a:pt x="1297640" y="461716"/>
                  </a:cubicBezTo>
                  <a:cubicBezTo>
                    <a:pt x="1207124" y="367395"/>
                    <a:pt x="1155893" y="242166"/>
                    <a:pt x="1154349" y="111449"/>
                  </a:cubicBezTo>
                  <a:lnTo>
                    <a:pt x="1154349" y="95528"/>
                  </a:lnTo>
                  <a:cubicBezTo>
                    <a:pt x="1107847" y="76044"/>
                    <a:pt x="1059947" y="60079"/>
                    <a:pt x="1011057" y="47764"/>
                  </a:cubicBezTo>
                  <a:cubicBezTo>
                    <a:pt x="915394" y="19006"/>
                    <a:pt x="816364" y="2945"/>
                    <a:pt x="716514" y="0"/>
                  </a:cubicBezTo>
                  <a:cubicBezTo>
                    <a:pt x="616429" y="307"/>
                    <a:pt x="517025" y="16427"/>
                    <a:pt x="421971" y="47764"/>
                  </a:cubicBezTo>
                  <a:cubicBezTo>
                    <a:pt x="297470" y="85557"/>
                    <a:pt x="179386" y="141914"/>
                    <a:pt x="71703" y="214937"/>
                  </a:cubicBezTo>
                  <a:cubicBezTo>
                    <a:pt x="25452" y="247790"/>
                    <a:pt x="-1411" y="301513"/>
                    <a:pt x="57" y="358228"/>
                  </a:cubicBezTo>
                  <a:lnTo>
                    <a:pt x="57" y="716457"/>
                  </a:lnTo>
                  <a:lnTo>
                    <a:pt x="859805" y="716457"/>
                  </a:lnTo>
                  <a:cubicBezTo>
                    <a:pt x="879540" y="688762"/>
                    <a:pt x="903756" y="664545"/>
                    <a:pt x="931451" y="644811"/>
                  </a:cubicBezTo>
                  <a:close/>
                </a:path>
              </a:pathLst>
            </a:custGeom>
            <a:grpFill/>
            <a:ln w="39787" cap="flat">
              <a:noFill/>
              <a:prstDash val="solid"/>
              <a:miter/>
            </a:ln>
          </p:spPr>
          <p:txBody>
            <a:bodyPr rtlCol="0" anchor="ctr"/>
            <a:lstStyle/>
            <a:p>
              <a:endParaRPr lang="en-GB"/>
            </a:p>
          </p:txBody>
        </p:sp>
        <p:sp>
          <p:nvSpPr>
            <p:cNvPr id="25" name="Freeform 24">
              <a:extLst>
                <a:ext uri="{FF2B5EF4-FFF2-40B4-BE49-F238E27FC236}">
                  <a16:creationId xmlns:a16="http://schemas.microsoft.com/office/drawing/2014/main" id="{BB86280D-43D4-9F4B-BB3D-A4D541258900}"/>
                </a:ext>
              </a:extLst>
            </p:cNvPr>
            <p:cNvSpPr/>
            <p:nvPr/>
          </p:nvSpPr>
          <p:spPr>
            <a:xfrm>
              <a:off x="9381467" y="2177503"/>
              <a:ext cx="1669359" cy="1530032"/>
            </a:xfrm>
            <a:custGeom>
              <a:avLst/>
              <a:gdLst>
                <a:gd name="connsiteX0" fmla="*/ 1586171 w 1669359"/>
                <a:gd name="connsiteY0" fmla="*/ 0 h 1530032"/>
                <a:gd name="connsiteX1" fmla="*/ 82806 w 1669359"/>
                <a:gd name="connsiteY1" fmla="*/ 0 h 1530032"/>
                <a:gd name="connsiteX2" fmla="*/ 15 w 1669359"/>
                <a:gd name="connsiteY2" fmla="*/ 83985 h 1530032"/>
                <a:gd name="connsiteX3" fmla="*/ 15 w 1669359"/>
                <a:gd name="connsiteY3" fmla="*/ 1108916 h 1530032"/>
                <a:gd name="connsiteX4" fmla="*/ 81990 w 1669359"/>
                <a:gd name="connsiteY4" fmla="*/ 1194082 h 1530032"/>
                <a:gd name="connsiteX5" fmla="*/ 82806 w 1669359"/>
                <a:gd name="connsiteY5" fmla="*/ 1194094 h 1530032"/>
                <a:gd name="connsiteX6" fmla="*/ 321625 w 1669359"/>
                <a:gd name="connsiteY6" fmla="*/ 1194094 h 1530032"/>
                <a:gd name="connsiteX7" fmla="*/ 321625 w 1669359"/>
                <a:gd name="connsiteY7" fmla="*/ 1530033 h 1530032"/>
                <a:gd name="connsiteX8" fmla="*/ 651593 w 1669359"/>
                <a:gd name="connsiteY8" fmla="*/ 1194094 h 1530032"/>
                <a:gd name="connsiteX9" fmla="*/ 1586171 w 1669359"/>
                <a:gd name="connsiteY9" fmla="*/ 1194094 h 1530032"/>
                <a:gd name="connsiteX10" fmla="*/ 1669360 w 1669359"/>
                <a:gd name="connsiteY10" fmla="*/ 1110110 h 1530032"/>
                <a:gd name="connsiteX11" fmla="*/ 1669360 w 1669359"/>
                <a:gd name="connsiteY11" fmla="*/ 83985 h 1530032"/>
                <a:gd name="connsiteX12" fmla="*/ 1586171 w 1669359"/>
                <a:gd name="connsiteY12" fmla="*/ 0 h 1530032"/>
                <a:gd name="connsiteX13" fmla="*/ 827523 w 1669359"/>
                <a:gd name="connsiteY13" fmla="*/ 1044833 h 1530032"/>
                <a:gd name="connsiteX14" fmla="*/ 739168 w 1669359"/>
                <a:gd name="connsiteY14" fmla="*/ 956462 h 1530032"/>
                <a:gd name="connsiteX15" fmla="*/ 827539 w 1669359"/>
                <a:gd name="connsiteY15" fmla="*/ 868107 h 1530032"/>
                <a:gd name="connsiteX16" fmla="*/ 915886 w 1669359"/>
                <a:gd name="connsiteY16" fmla="*/ 955276 h 1530032"/>
                <a:gd name="connsiteX17" fmla="*/ 829529 w 1669359"/>
                <a:gd name="connsiteY17" fmla="*/ 1044821 h 1530032"/>
                <a:gd name="connsiteX18" fmla="*/ 827523 w 1669359"/>
                <a:gd name="connsiteY18" fmla="*/ 1044833 h 1530032"/>
                <a:gd name="connsiteX19" fmla="*/ 884441 w 1669359"/>
                <a:gd name="connsiteY19" fmla="*/ 680634 h 1530032"/>
                <a:gd name="connsiteX20" fmla="*/ 884441 w 1669359"/>
                <a:gd name="connsiteY20" fmla="*/ 806014 h 1530032"/>
                <a:gd name="connsiteX21" fmla="*/ 771002 w 1669359"/>
                <a:gd name="connsiteY21" fmla="*/ 806014 h 1530032"/>
                <a:gd name="connsiteX22" fmla="*/ 771002 w 1669359"/>
                <a:gd name="connsiteY22" fmla="*/ 571573 h 1530032"/>
                <a:gd name="connsiteX23" fmla="*/ 827523 w 1669359"/>
                <a:gd name="connsiteY23" fmla="*/ 571573 h 1530032"/>
                <a:gd name="connsiteX24" fmla="*/ 989920 w 1669359"/>
                <a:gd name="connsiteY24" fmla="*/ 425098 h 1530032"/>
                <a:gd name="connsiteX25" fmla="*/ 833549 w 1669359"/>
                <a:gd name="connsiteY25" fmla="*/ 263091 h 1530032"/>
                <a:gd name="connsiteX26" fmla="*/ 827523 w 1669359"/>
                <a:gd name="connsiteY26" fmla="*/ 263099 h 1530032"/>
                <a:gd name="connsiteX27" fmla="*/ 665524 w 1669359"/>
                <a:gd name="connsiteY27" fmla="*/ 397550 h 1530032"/>
                <a:gd name="connsiteX28" fmla="*/ 665524 w 1669359"/>
                <a:gd name="connsiteY28" fmla="*/ 425098 h 1530032"/>
                <a:gd name="connsiteX29" fmla="*/ 665524 w 1669359"/>
                <a:gd name="connsiteY29" fmla="*/ 435048 h 1530032"/>
                <a:gd name="connsiteX30" fmla="*/ 552085 w 1669359"/>
                <a:gd name="connsiteY30" fmla="*/ 435048 h 1530032"/>
                <a:gd name="connsiteX31" fmla="*/ 552085 w 1669359"/>
                <a:gd name="connsiteY31" fmla="*/ 425098 h 1530032"/>
                <a:gd name="connsiteX32" fmla="*/ 796763 w 1669359"/>
                <a:gd name="connsiteY32" fmla="*/ 149286 h 1530032"/>
                <a:gd name="connsiteX33" fmla="*/ 827523 w 1669359"/>
                <a:gd name="connsiteY33" fmla="*/ 149262 h 1530032"/>
                <a:gd name="connsiteX34" fmla="*/ 1103359 w 1669359"/>
                <a:gd name="connsiteY34" fmla="*/ 418693 h 1530032"/>
                <a:gd name="connsiteX35" fmla="*/ 1103359 w 1669359"/>
                <a:gd name="connsiteY35" fmla="*/ 425098 h 1530032"/>
                <a:gd name="connsiteX36" fmla="*/ 884441 w 1669359"/>
                <a:gd name="connsiteY36" fmla="*/ 680634 h 1530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669359" h="1530032">
                  <a:moveTo>
                    <a:pt x="1586171" y="0"/>
                  </a:moveTo>
                  <a:lnTo>
                    <a:pt x="82806" y="0"/>
                  </a:lnTo>
                  <a:cubicBezTo>
                    <a:pt x="36798" y="438"/>
                    <a:pt x="-207" y="37975"/>
                    <a:pt x="15" y="83985"/>
                  </a:cubicBezTo>
                  <a:lnTo>
                    <a:pt x="15" y="1108916"/>
                  </a:lnTo>
                  <a:cubicBezTo>
                    <a:pt x="-864" y="1155071"/>
                    <a:pt x="35834" y="1193203"/>
                    <a:pt x="81990" y="1194082"/>
                  </a:cubicBezTo>
                  <a:cubicBezTo>
                    <a:pt x="82261" y="1194087"/>
                    <a:pt x="82535" y="1194090"/>
                    <a:pt x="82806" y="1194094"/>
                  </a:cubicBezTo>
                  <a:lnTo>
                    <a:pt x="321625" y="1194094"/>
                  </a:lnTo>
                  <a:lnTo>
                    <a:pt x="321625" y="1530033"/>
                  </a:lnTo>
                  <a:lnTo>
                    <a:pt x="651593" y="1194094"/>
                  </a:lnTo>
                  <a:lnTo>
                    <a:pt x="1586171" y="1194094"/>
                  </a:lnTo>
                  <a:cubicBezTo>
                    <a:pt x="1632243" y="1193657"/>
                    <a:pt x="1669360" y="1156186"/>
                    <a:pt x="1669360" y="1110110"/>
                  </a:cubicBezTo>
                  <a:lnTo>
                    <a:pt x="1669360" y="83985"/>
                  </a:lnTo>
                  <a:cubicBezTo>
                    <a:pt x="1669364" y="37911"/>
                    <a:pt x="1632243" y="437"/>
                    <a:pt x="1586171" y="0"/>
                  </a:cubicBezTo>
                  <a:close/>
                  <a:moveTo>
                    <a:pt x="827523" y="1044833"/>
                  </a:moveTo>
                  <a:cubicBezTo>
                    <a:pt x="778720" y="1044829"/>
                    <a:pt x="739164" y="1005264"/>
                    <a:pt x="739168" y="956462"/>
                  </a:cubicBezTo>
                  <a:cubicBezTo>
                    <a:pt x="739172" y="907659"/>
                    <a:pt x="778736" y="868103"/>
                    <a:pt x="827539" y="868107"/>
                  </a:cubicBezTo>
                  <a:cubicBezTo>
                    <a:pt x="875872" y="868111"/>
                    <a:pt x="915233" y="906947"/>
                    <a:pt x="915886" y="955276"/>
                  </a:cubicBezTo>
                  <a:cubicBezTo>
                    <a:pt x="916765" y="1003847"/>
                    <a:pt x="878101" y="1043941"/>
                    <a:pt x="829529" y="1044821"/>
                  </a:cubicBezTo>
                  <a:cubicBezTo>
                    <a:pt x="828860" y="1044833"/>
                    <a:pt x="828192" y="1044837"/>
                    <a:pt x="827523" y="1044833"/>
                  </a:cubicBezTo>
                  <a:close/>
                  <a:moveTo>
                    <a:pt x="884441" y="680634"/>
                  </a:moveTo>
                  <a:lnTo>
                    <a:pt x="884441" y="806014"/>
                  </a:lnTo>
                  <a:lnTo>
                    <a:pt x="771002" y="806014"/>
                  </a:lnTo>
                  <a:lnTo>
                    <a:pt x="771002" y="571573"/>
                  </a:lnTo>
                  <a:lnTo>
                    <a:pt x="827523" y="571573"/>
                  </a:lnTo>
                  <a:cubicBezTo>
                    <a:pt x="926235" y="571573"/>
                    <a:pt x="989920" y="513859"/>
                    <a:pt x="989920" y="425098"/>
                  </a:cubicBezTo>
                  <a:cubicBezTo>
                    <a:pt x="991476" y="337180"/>
                    <a:pt x="921466" y="264647"/>
                    <a:pt x="833549" y="263091"/>
                  </a:cubicBezTo>
                  <a:cubicBezTo>
                    <a:pt x="831543" y="263055"/>
                    <a:pt x="829533" y="263059"/>
                    <a:pt x="827523" y="263099"/>
                  </a:cubicBezTo>
                  <a:cubicBezTo>
                    <a:pt x="745660" y="255492"/>
                    <a:pt x="673130" y="315687"/>
                    <a:pt x="665524" y="397550"/>
                  </a:cubicBezTo>
                  <a:cubicBezTo>
                    <a:pt x="664672" y="406713"/>
                    <a:pt x="664672" y="415935"/>
                    <a:pt x="665524" y="425098"/>
                  </a:cubicBezTo>
                  <a:lnTo>
                    <a:pt x="665524" y="435048"/>
                  </a:lnTo>
                  <a:lnTo>
                    <a:pt x="552085" y="435048"/>
                  </a:lnTo>
                  <a:lnTo>
                    <a:pt x="552085" y="425098"/>
                  </a:lnTo>
                  <a:cubicBezTo>
                    <a:pt x="543488" y="281368"/>
                    <a:pt x="653034" y="157883"/>
                    <a:pt x="796763" y="149286"/>
                  </a:cubicBezTo>
                  <a:cubicBezTo>
                    <a:pt x="807008" y="148673"/>
                    <a:pt x="817278" y="148665"/>
                    <a:pt x="827523" y="149262"/>
                  </a:cubicBezTo>
                  <a:cubicBezTo>
                    <a:pt x="978094" y="147495"/>
                    <a:pt x="1101591" y="268122"/>
                    <a:pt x="1103359" y="418693"/>
                  </a:cubicBezTo>
                  <a:cubicBezTo>
                    <a:pt x="1103382" y="420827"/>
                    <a:pt x="1103382" y="422964"/>
                    <a:pt x="1103359" y="425098"/>
                  </a:cubicBezTo>
                  <a:cubicBezTo>
                    <a:pt x="1107224" y="553992"/>
                    <a:pt x="1012404" y="664677"/>
                    <a:pt x="884441" y="680634"/>
                  </a:cubicBezTo>
                  <a:close/>
                </a:path>
              </a:pathLst>
            </a:custGeom>
            <a:grpFill/>
            <a:ln w="39787" cap="flat">
              <a:noFill/>
              <a:prstDash val="solid"/>
              <a:miter/>
            </a:ln>
          </p:spPr>
          <p:txBody>
            <a:bodyPr rtlCol="0" anchor="ctr"/>
            <a:lstStyle/>
            <a:p>
              <a:endParaRPr lang="en-GB"/>
            </a:p>
          </p:txBody>
        </p:sp>
      </p:grpSp>
      <p:pic>
        <p:nvPicPr>
          <p:cNvPr id="5" name="Thank you and questions 2" descr="Thank you and questions 2">
            <a:hlinkClick r:id="" action="ppaction://media"/>
            <a:extLst>
              <a:ext uri="{FF2B5EF4-FFF2-40B4-BE49-F238E27FC236}">
                <a16:creationId xmlns:a16="http://schemas.microsoft.com/office/drawing/2014/main" id="{744479CF-7933-F94D-B506-23091A32CB7A}"/>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3175" y="1588"/>
            <a:ext cx="812800" cy="812800"/>
          </a:xfrm>
          <a:prstGeom prst="rect">
            <a:avLst/>
          </a:prstGeom>
        </p:spPr>
      </p:pic>
    </p:spTree>
    <p:extLst>
      <p:ext uri="{BB962C8B-B14F-4D97-AF65-F5344CB8AC3E}">
        <p14:creationId xmlns:p14="http://schemas.microsoft.com/office/powerpoint/2010/main" val="1819263944"/>
      </p:ext>
    </p:extLst>
  </p:cSld>
  <p:clrMapOvr>
    <a:masterClrMapping/>
  </p:clrMapOvr>
  <mc:AlternateContent xmlns:mc="http://schemas.openxmlformats.org/markup-compatibility/2006" xmlns:p14="http://schemas.microsoft.com/office/powerpoint/2010/main">
    <mc:Choice Requires="p14">
      <p:transition spd="med" p14:dur="700" advTm="7400">
        <p:fade/>
      </p:transition>
    </mc:Choice>
    <mc:Fallback xmlns="">
      <p:transition spd="med" advTm="74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69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197</TotalTime>
  <Words>930</Words>
  <Application>Microsoft Macintosh PowerPoint</Application>
  <PresentationFormat>Widescreen</PresentationFormat>
  <Paragraphs>40</Paragraphs>
  <Slides>7</Slides>
  <Notes>1</Notes>
  <HiddenSlides>0</HiddenSlides>
  <MMClips>15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Arial</vt:lpstr>
      <vt:lpstr>Calibri</vt:lpstr>
      <vt:lpstr>Calibri Light</vt:lpstr>
      <vt:lpstr>Office Theme</vt:lpstr>
      <vt:lpstr>A Transfeminist Analysis of the Lives of Trans Women in Contemporary Fiction </vt:lpstr>
      <vt:lpstr>Outline of the Project</vt:lpstr>
      <vt:lpstr>Research Questions</vt:lpstr>
      <vt:lpstr>Theory and Methods</vt:lpstr>
      <vt:lpstr>Progress and Next Steps</vt:lpstr>
      <vt:lpstr>References </vt:lpstr>
      <vt:lpstr>Thank you for watching!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Transfeminist Analysis of the Lives of Trans Women in Contemporary Fiction </dc:title>
  <dc:creator>Lance Honeghan</dc:creator>
  <cp:lastModifiedBy>Lance Honeghan</cp:lastModifiedBy>
  <cp:revision>4</cp:revision>
  <dcterms:created xsi:type="dcterms:W3CDTF">2021-03-06T12:25:01Z</dcterms:created>
  <dcterms:modified xsi:type="dcterms:W3CDTF">2021-03-06T19:10:26Z</dcterms:modified>
</cp:coreProperties>
</file>